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Lst>
  <p:notesMasterIdLst>
    <p:notesMasterId r:id="rId14"/>
  </p:notesMasterIdLst>
  <p:sldIdLst>
    <p:sldId id="737" r:id="rId3"/>
    <p:sldId id="738" r:id="rId4"/>
    <p:sldId id="612" r:id="rId5"/>
    <p:sldId id="679" r:id="rId6"/>
    <p:sldId id="630" r:id="rId7"/>
    <p:sldId id="647" r:id="rId8"/>
    <p:sldId id="721" r:id="rId9"/>
    <p:sldId id="633" r:id="rId10"/>
    <p:sldId id="635" r:id="rId11"/>
    <p:sldId id="730" r:id="rId12"/>
    <p:sldId id="649" r:id="rId13"/>
    <p:sldId id="782" r:id="rId15"/>
    <p:sldId id="722" r:id="rId16"/>
    <p:sldId id="731" r:id="rId17"/>
    <p:sldId id="809" r:id="rId18"/>
    <p:sldId id="810" r:id="rId19"/>
    <p:sldId id="811" r:id="rId20"/>
    <p:sldId id="812" r:id="rId21"/>
    <p:sldId id="732" r:id="rId22"/>
    <p:sldId id="733" r:id="rId23"/>
    <p:sldId id="734" r:id="rId24"/>
    <p:sldId id="735" r:id="rId25"/>
    <p:sldId id="763" r:id="rId26"/>
    <p:sldId id="764" r:id="rId27"/>
    <p:sldId id="773" r:id="rId28"/>
    <p:sldId id="766" r:id="rId29"/>
    <p:sldId id="767" r:id="rId30"/>
    <p:sldId id="768" r:id="rId31"/>
    <p:sldId id="803" r:id="rId32"/>
    <p:sldId id="804" r:id="rId33"/>
    <p:sldId id="691" r:id="rId34"/>
    <p:sldId id="728" r:id="rId35"/>
    <p:sldId id="775" r:id="rId36"/>
    <p:sldId id="736"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1" id="{D93D9869-9E6E-4020-88A4-C8F421B194EB}">
          <p14:sldIdLst>
            <p14:sldId id="737"/>
            <p14:sldId id="738"/>
            <p14:sldId id="612"/>
            <p14:sldId id="679"/>
            <p14:sldId id="630"/>
            <p14:sldId id="647"/>
            <p14:sldId id="721"/>
            <p14:sldId id="633"/>
            <p14:sldId id="635"/>
            <p14:sldId id="730"/>
            <p14:sldId id="649"/>
            <p14:sldId id="782"/>
            <p14:sldId id="722"/>
            <p14:sldId id="731"/>
            <p14:sldId id="809"/>
            <p14:sldId id="810"/>
            <p14:sldId id="811"/>
            <p14:sldId id="812"/>
            <p14:sldId id="732"/>
            <p14:sldId id="733"/>
            <p14:sldId id="734"/>
            <p14:sldId id="735"/>
            <p14:sldId id="763"/>
            <p14:sldId id="764"/>
            <p14:sldId id="773"/>
            <p14:sldId id="766"/>
            <p14:sldId id="767"/>
            <p14:sldId id="768"/>
            <p14:sldId id="803"/>
            <p14:sldId id="804"/>
            <p14:sldId id="691"/>
            <p14:sldId id="728"/>
            <p14:sldId id="775"/>
            <p14:sldId id="736"/>
          </p14:sldIdLst>
        </p14:section>
      </p14:sectionLst>
    </p:ext>
    <p:ext uri="{EFAFB233-063F-42B5-8137-9DF3F51BA10A}">
      <p15:sldGuideLst xmlns:p15="http://schemas.microsoft.com/office/powerpoint/2012/main">
        <p15:guide id="1" orient="horz" pos="2204" userDrawn="1">
          <p15:clr>
            <a:srgbClr val="A4A3A4"/>
          </p15:clr>
        </p15:guide>
        <p15:guide id="2" pos="3630" userDrawn="1">
          <p15:clr>
            <a:srgbClr val="A4A3A4"/>
          </p15:clr>
        </p15:guide>
        <p15:guide id="3" orient="horz" pos="3679" userDrawn="1">
          <p15:clr>
            <a:srgbClr val="A4A3A4"/>
          </p15:clr>
        </p15:guide>
        <p15:guide id="4" pos="458" userDrawn="1">
          <p15:clr>
            <a:srgbClr val="A4A3A4"/>
          </p15:clr>
        </p15:guide>
        <p15:guide id="5" pos="72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DA937"/>
    <a:srgbClr val="99B4FF"/>
    <a:srgbClr val="A17600"/>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autoAdjust="0"/>
    <p:restoredTop sz="94643" autoAdjust="0"/>
  </p:normalViewPr>
  <p:slideViewPr>
    <p:cSldViewPr snapToGrid="0" showGuides="1">
      <p:cViewPr varScale="1">
        <p:scale>
          <a:sx n="142" d="100"/>
          <a:sy n="142" d="100"/>
        </p:scale>
        <p:origin x="918" y="120"/>
      </p:cViewPr>
      <p:guideLst>
        <p:guide orient="horz" pos="2204"/>
        <p:guide pos="3630"/>
        <p:guide orient="horz" pos="3679"/>
        <p:guide pos="458"/>
        <p:guide pos="7298"/>
      </p:guideLst>
    </p:cSldViewPr>
  </p:slideViewPr>
  <p:outlineViewPr>
    <p:cViewPr>
      <p:scale>
        <a:sx n="33" d="100"/>
        <a:sy n="33" d="100"/>
      </p:scale>
      <p:origin x="0" y="-5556"/>
    </p:cViewPr>
  </p:outlineViewPr>
  <p:notesTextViewPr>
    <p:cViewPr>
      <p:scale>
        <a:sx n="1" d="1"/>
        <a:sy n="1" d="1"/>
      </p:scale>
      <p:origin x="0" y="0"/>
    </p:cViewPr>
  </p:notesTextViewPr>
  <p:sorterViewPr>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86.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floor>
    <c:sideWall>
      <c:thickness val="0"/>
    </c:sideWall>
    <c:backWall>
      <c:thickness val="0"/>
    </c:backWall>
    <c:plotArea>
      <c:layout>
        <c:manualLayout>
          <c:layoutTarget val="inner"/>
          <c:xMode val="edge"/>
          <c:yMode val="edge"/>
          <c:x val="0"/>
          <c:y val="0.0468279010226092"/>
          <c:w val="0.799047424842694"/>
          <c:h val="0.953172098977391"/>
        </c:manualLayout>
      </c:layout>
      <c:pie3DChart>
        <c:varyColors val="1"/>
        <c:ser>
          <c:idx val="0"/>
          <c:order val="0"/>
          <c:explosion val="0"/>
          <c:dPt>
            <c:idx val="0"/>
            <c:bubble3D val="0"/>
          </c:dPt>
          <c:dPt>
            <c:idx val="1"/>
            <c:bubble3D val="0"/>
          </c:dPt>
          <c:dPt>
            <c:idx val="2"/>
            <c:bubble3D val="0"/>
          </c:dPt>
          <c:dPt>
            <c:idx val="3"/>
            <c:bubble3D val="0"/>
          </c:dPt>
          <c:dPt>
            <c:idx val="4"/>
            <c:bubble3D val="0"/>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Sheet1!$A$1:$A$5</c:f>
              <c:strCache>
                <c:ptCount val="5"/>
                <c:pt idx="0">
                  <c:v>融资构成图</c:v>
                </c:pt>
                <c:pt idx="1">
                  <c:v>自筹</c:v>
                </c:pt>
                <c:pt idx="2">
                  <c:v>借款</c:v>
                </c:pt>
                <c:pt idx="3">
                  <c:v>补助</c:v>
                </c:pt>
                <c:pt idx="4">
                  <c:v>风投</c:v>
                </c:pt>
              </c:strCache>
            </c:strRef>
          </c:cat>
          <c:val>
            <c:numRef>
              <c:f>Sheet1!$B$1:$B$5</c:f>
              <c:numCache>
                <c:formatCode>General</c:formatCode>
                <c:ptCount val="5"/>
                <c:pt idx="1" c:formatCode="0%">
                  <c:v>0.45</c:v>
                </c:pt>
                <c:pt idx="2" c:formatCode="0%">
                  <c:v>0.3</c:v>
                </c:pt>
                <c:pt idx="3" c:formatCode="0%">
                  <c:v>0.1</c:v>
                </c:pt>
                <c:pt idx="4" c:formatCode="0%">
                  <c:v>0.15</c:v>
                </c:pt>
              </c:numCache>
            </c:numRef>
          </c:val>
        </c:ser>
        <c:dLbls>
          <c:showLegendKey val="0"/>
          <c:showVal val="0"/>
          <c:showCatName val="0"/>
          <c:showSerName val="0"/>
          <c:showPercent val="0"/>
          <c:showBubbleSize val="0"/>
        </c:dLbls>
      </c:pie3DChart>
    </c:plotArea>
    <c:legend>
      <c:legendPos val="r"/>
      <c:legendEntry>
        <c:idx val="0"/>
        <c:delete val="1"/>
      </c:legendEntry>
      <c:layout>
        <c:manualLayout>
          <c:xMode val="edge"/>
          <c:yMode val="edge"/>
          <c:x val="0.818776800279655"/>
          <c:y val="0.348992699279402"/>
          <c:w val="0.159025576788627"/>
          <c:h val="0.283673259536631"/>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7557-4E48-4699-A10E-83E765AF8B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E151-78F0-4C39-B965-81B645D4E6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29" name="Slide Image Placeholder 1"/>
          <p:cNvSpPr>
            <a:spLocks noGrp="1" noRot="1" noChangeAspect="1"/>
          </p:cNvSpPr>
          <p:nvPr>
            <p:ph type="sldImg"/>
          </p:nvPr>
        </p:nvSpPr>
        <p:spPr/>
      </p:sp>
      <p:sp>
        <p:nvSpPr>
          <p:cNvPr id="1048730" name="Notes Placeholder 2"/>
          <p:cNvSpPr>
            <a:spLocks noGrp="1"/>
          </p:cNvSpPr>
          <p:nvPr>
            <p:ph type="body" idx="1"/>
          </p:nvPr>
        </p:nvSpPr>
        <p:spPr/>
        <p:txBody>
          <a:bodyPr/>
          <a:p>
            <a:endParaRPr lang="en-US" dirty="0"/>
          </a:p>
        </p:txBody>
      </p:sp>
      <p:sp>
        <p:nvSpPr>
          <p:cNvPr id="1048731"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4.png"/><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7_自定义版式">
    <p:bg>
      <p:bgPr>
        <a:gradFill>
          <a:gsLst>
            <a:gs pos="37000">
              <a:schemeClr val="accent1"/>
            </a:gs>
            <a:gs pos="86000">
              <a:schemeClr val="accent1">
                <a:lumMod val="75000"/>
              </a:schemeClr>
            </a:gs>
          </a:gsLst>
          <a:lin ang="2700000" scaled="0"/>
        </a:gradFill>
        <a:effectLst/>
      </p:bgPr>
    </p:bg>
    <p:spTree>
      <p:nvGrpSpPr>
        <p:cNvPr id="1" name=""/>
        <p:cNvGrpSpPr/>
        <p:nvPr/>
      </p:nvGrpSpPr>
      <p:grpSpPr>
        <a:xfrm>
          <a:off x="0" y="0"/>
          <a:ext cx="0" cy="0"/>
          <a:chOff x="0" y="0"/>
          <a:chExt cx="0" cy="0"/>
        </a:xfrm>
      </p:grpSpPr>
      <p:sp>
        <p:nvSpPr>
          <p:cNvPr id="616" name="矩形 615"/>
          <p:cNvSpPr/>
          <p:nvPr userDrawn="1"/>
        </p:nvSpPr>
        <p:spPr>
          <a:xfrm>
            <a:off x="-1972947" y="2470150"/>
            <a:ext cx="12192000" cy="6858000"/>
          </a:xfrm>
          <a:prstGeom prst="rect">
            <a:avLst/>
          </a:prstGeom>
          <a:blipFill>
            <a:blip r:embed="rId2">
              <a:alphaModFix amt="1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KV222"/>
          <p:cNvPicPr>
            <a:picLocks noChangeAspect="1"/>
          </p:cNvPicPr>
          <p:nvPr userDrawn="1"/>
        </p:nvPicPr>
        <p:blipFill>
          <a:blip r:embed="rId3"/>
          <a:srcRect l="23961" b="40610"/>
          <a:stretch>
            <a:fillRect/>
          </a:stretch>
        </p:blipFill>
        <p:spPr>
          <a:xfrm>
            <a:off x="1120775" y="1107440"/>
            <a:ext cx="11664950" cy="6704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9" name="图片 18" descr="图片4"/>
          <p:cNvPicPr>
            <a:picLocks noChangeAspect="1"/>
          </p:cNvPicPr>
          <p:nvPr userDrawn="1"/>
        </p:nvPicPr>
        <p:blipFill>
          <a:blip r:embed="rId2"/>
          <a:stretch>
            <a:fillRect/>
          </a:stretch>
        </p:blipFill>
        <p:spPr>
          <a:xfrm>
            <a:off x="-30480" y="-14605"/>
            <a:ext cx="12255500" cy="6897370"/>
          </a:xfrm>
          <a:prstGeom prst="rect">
            <a:avLst/>
          </a:prstGeom>
        </p:spPr>
      </p:pic>
      <p:sp>
        <p:nvSpPr>
          <p:cNvPr id="7" name="文本框 6"/>
          <p:cNvSpPr txBox="1"/>
          <p:nvPr userDrawn="1">
            <p:custDataLst>
              <p:tags r:id="rId3"/>
            </p:custDataLst>
          </p:nvPr>
        </p:nvSpPr>
        <p:spPr>
          <a:xfrm>
            <a:off x="1246505" y="3277235"/>
            <a:ext cx="3291205" cy="645160"/>
          </a:xfrm>
          <a:prstGeom prst="rect">
            <a:avLst/>
          </a:prstGeom>
          <a:noFill/>
        </p:spPr>
        <p:txBody>
          <a:bodyPr wrap="square" rtlCol="0">
            <a:spAutoFit/>
          </a:bodyPr>
          <a:p>
            <a:pPr algn="l"/>
            <a:r>
              <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rPr>
              <a:t>感谢您的观看！</a:t>
            </a:r>
            <a:endParaRPr lang="zh-CN" altLang="en-US" sz="36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cxnSp>
        <p:nvCxnSpPr>
          <p:cNvPr id="31" name="直接连接符 30"/>
          <p:cNvCxnSpPr/>
          <p:nvPr userDrawn="1"/>
        </p:nvCxnSpPr>
        <p:spPr>
          <a:xfrm>
            <a:off x="463252" y="6431331"/>
            <a:ext cx="1126549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623382" y="6516262"/>
            <a:ext cx="698501" cy="173905"/>
            <a:chOff x="3836988" y="5480050"/>
            <a:chExt cx="698501" cy="258763"/>
          </a:xfrm>
          <a:solidFill>
            <a:schemeClr val="accent1">
              <a:lumMod val="40000"/>
              <a:lumOff val="60000"/>
            </a:schemeClr>
          </a:solidFill>
        </p:grpSpPr>
        <p:sp>
          <p:nvSpPr>
            <p:cNvPr id="21"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3" name="组合 32"/>
          <p:cNvGrpSpPr/>
          <p:nvPr userDrawn="1"/>
        </p:nvGrpSpPr>
        <p:grpSpPr>
          <a:xfrm>
            <a:off x="8274932" y="6516262"/>
            <a:ext cx="696912" cy="173905"/>
            <a:chOff x="7953376" y="5480050"/>
            <a:chExt cx="696912" cy="258763"/>
          </a:xfrm>
          <a:solidFill>
            <a:schemeClr val="accent1">
              <a:lumMod val="40000"/>
              <a:lumOff val="60000"/>
            </a:schemeClr>
          </a:solidFill>
        </p:grpSpPr>
        <p:sp>
          <p:nvSpPr>
            <p:cNvPr id="34"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5"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sp>
          <p:nvSpPr>
            <p:cNvPr id="36"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p>
              <a:endParaRPr lang="zh-CN" altLang="en-US"/>
            </a:p>
          </p:txBody>
        </p:sp>
      </p:grpSp>
      <p:sp>
        <p:nvSpPr>
          <p:cNvPr id="2" name="文本框 1"/>
          <p:cNvSpPr txBox="1"/>
          <p:nvPr userDrawn="1">
            <p:custDataLst>
              <p:tags r:id="rId4"/>
            </p:custDataLst>
          </p:nvPr>
        </p:nvSpPr>
        <p:spPr>
          <a:xfrm>
            <a:off x="1618615" y="5669915"/>
            <a:ext cx="1675765" cy="306705"/>
          </a:xfrm>
          <a:prstGeom prst="rect">
            <a:avLst/>
          </a:prstGeom>
          <a:noFill/>
        </p:spPr>
        <p:txBody>
          <a:bodyPr wrap="square" rtlCol="0">
            <a:spAutoFit/>
          </a:bodyPr>
          <a:p>
            <a:pPr algn="l"/>
            <a:r>
              <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rPr>
              <a:t>扫码关注公众号</a:t>
            </a:r>
            <a:endParaRPr lang="zh-CN" altLang="en-US" sz="1400" dirty="0">
              <a:solidFill>
                <a:srgbClr val="FF0000"/>
              </a:solidFill>
              <a:effectLst>
                <a:outerShdw blurRad="38100" dist="19050" dir="2700000" algn="tl" rotWithShape="0">
                  <a:schemeClr val="dk1">
                    <a:alpha val="40000"/>
                  </a:schemeClr>
                </a:outerShdw>
              </a:effectLst>
              <a:ea typeface="微软雅黑" panose="020B0503020204020204" charset="-122"/>
            </a:endParaRPr>
          </a:p>
        </p:txBody>
      </p:sp>
      <p:pic>
        <p:nvPicPr>
          <p:cNvPr id="5" name="图片 4" descr="_cgi-bin_mmwebwx-bin_webwxgetmsgimg__&amp;MsgID=919475102737720981&amp;skey=@crypt_d83597cf_bd6b01608d3e8ffc5da43005ee949bf1&amp;mmweb_appid=wx_webfilehelper"/>
          <p:cNvPicPr>
            <a:picLocks noChangeAspect="1"/>
          </p:cNvPicPr>
          <p:nvPr userDrawn="1"/>
        </p:nvPicPr>
        <p:blipFill>
          <a:blip r:embed="rId5"/>
          <a:stretch>
            <a:fillRect/>
          </a:stretch>
        </p:blipFill>
        <p:spPr>
          <a:xfrm>
            <a:off x="1507490" y="3922395"/>
            <a:ext cx="1626235" cy="1626235"/>
          </a:xfrm>
          <a:prstGeom prst="rect">
            <a:avLst/>
          </a:prstGeom>
        </p:spPr>
      </p:pic>
      <p:pic>
        <p:nvPicPr>
          <p:cNvPr id="9" name="图片 8" descr="KV222"/>
          <p:cNvPicPr>
            <a:picLocks noChangeAspect="1"/>
          </p:cNvPicPr>
          <p:nvPr userDrawn="1"/>
        </p:nvPicPr>
        <p:blipFill>
          <a:blip r:embed="rId6"/>
          <a:srcRect l="23961" b="40610"/>
          <a:stretch>
            <a:fillRect/>
          </a:stretch>
        </p:blipFill>
        <p:spPr>
          <a:xfrm>
            <a:off x="560070" y="-14605"/>
            <a:ext cx="11664950" cy="6704965"/>
          </a:xfrm>
          <a:prstGeom prst="rect">
            <a:avLst/>
          </a:prstGeom>
        </p:spPr>
      </p:pic>
      <p:pic>
        <p:nvPicPr>
          <p:cNvPr id="38" name="图片 -2147481912" descr="16ac4b97435599490e13c0069bb1a12"/>
          <p:cNvPicPr>
            <a:picLocks noChangeAspect="1"/>
          </p:cNvPicPr>
          <p:nvPr userDrawn="1"/>
        </p:nvPicPr>
        <p:blipFill>
          <a:blip r:embed="rId7">
            <a:clrChange>
              <a:clrFrom>
                <a:srgbClr val="FFFFFF">
                  <a:alpha val="100000"/>
                </a:srgbClr>
              </a:clrFrom>
              <a:clrTo>
                <a:srgbClr val="FFFFFF">
                  <a:alpha val="100000"/>
                  <a:alpha val="0"/>
                </a:srgbClr>
              </a:clrTo>
            </a:clrChange>
          </a:blip>
          <a:srcRect r="4845" b="861"/>
          <a:stretch>
            <a:fillRect/>
          </a:stretch>
        </p:blipFill>
        <p:spPr>
          <a:xfrm>
            <a:off x="560070" y="735330"/>
            <a:ext cx="3609340" cy="20993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41720" y="1183197"/>
            <a:ext cx="10507584" cy="2245801"/>
          </a:xfrm>
          <a:prstGeom prst="rect">
            <a:avLst/>
          </a:prstGeom>
        </p:spPr>
        <p:txBody>
          <a:bodyPr/>
          <a:lstStyle>
            <a:lvl1pPr marL="0" indent="0" algn="just">
              <a:lnSpc>
                <a:spcPct val="130000"/>
              </a:lnSpc>
              <a:spcBef>
                <a:spcPts val="0"/>
              </a:spcBef>
              <a:spcAft>
                <a:spcPts val="400"/>
              </a:spcAft>
              <a:buFontTx/>
              <a:buNone/>
              <a:defRPr sz="1600">
                <a:latin typeface="+mn-ea"/>
                <a:ea typeface="+mn-ea"/>
              </a:defRPr>
            </a:lvl1pPr>
          </a:lstStyle>
          <a:p>
            <a:pPr lvl="0"/>
            <a:r>
              <a:rPr lang="zh-CN" altLang="en-US" dirty="0"/>
              <a:t>文字</a:t>
            </a:r>
            <a:endParaRPr lang="zh-CN" altLang="en-US" dirty="0"/>
          </a:p>
        </p:txBody>
      </p: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a:off x="1" y="4004169"/>
            <a:ext cx="4132161" cy="285383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sp>
        <p:nvSpPr>
          <p:cNvPr id="8" name="TextBox 15"/>
          <p:cNvSpPr txBox="1"/>
          <p:nvPr userDrawn="1"/>
        </p:nvSpPr>
        <p:spPr>
          <a:xfrm>
            <a:off x="1430655" y="1216660"/>
            <a:ext cx="1905635" cy="398780"/>
          </a:xfrm>
          <a:prstGeom prst="rect">
            <a:avLst/>
          </a:prstGeom>
          <a:noFill/>
        </p:spPr>
        <p:txBody>
          <a:bodyPr wrap="square" rtlCol="0">
            <a:spAutoFit/>
          </a:bodyPr>
          <a:lstStyle/>
          <a:p>
            <a:pPr algn="l"/>
            <a:r>
              <a:rPr lang="en-US" altLang="zh-CN" sz="2000" dirty="0">
                <a:solidFill>
                  <a:schemeClr val="tx1">
                    <a:lumMod val="50000"/>
                    <a:lumOff val="50000"/>
                  </a:schemeClr>
                </a:solidFill>
                <a:latin typeface="Agency FB" panose="020B0503020202020204" pitchFamily="34" charset="0"/>
                <a:ea typeface="Adobe 宋体 Std L" pitchFamily="18" charset="-122"/>
              </a:rPr>
              <a:t>Contents Page</a:t>
            </a:r>
            <a:endParaRPr lang="zh-CN" altLang="en-US" sz="2000" dirty="0">
              <a:solidFill>
                <a:schemeClr val="tx1">
                  <a:lumMod val="50000"/>
                  <a:lumOff val="50000"/>
                </a:schemeClr>
              </a:solidFill>
              <a:latin typeface="Agency FB" panose="020B0503020202020204" pitchFamily="34" charset="0"/>
              <a:ea typeface="Adobe 宋体 Std L" pitchFamily="18" charset="-122"/>
            </a:endParaRPr>
          </a:p>
        </p:txBody>
      </p:sp>
      <p:sp>
        <p:nvSpPr>
          <p:cNvPr id="9" name="文本框 8"/>
          <p:cNvSpPr txBox="1"/>
          <p:nvPr userDrawn="1"/>
        </p:nvSpPr>
        <p:spPr>
          <a:xfrm>
            <a:off x="1371600" y="629285"/>
            <a:ext cx="2121535" cy="645160"/>
          </a:xfrm>
          <a:prstGeom prst="rect">
            <a:avLst/>
          </a:prstGeom>
          <a:noFill/>
        </p:spPr>
        <p:txBody>
          <a:bodyPr wrap="square" rtlCol="0">
            <a:spAutoFit/>
          </a:bodyPr>
          <a:lstStyle/>
          <a:p>
            <a:pPr algn="l"/>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目</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rPr>
              <a:t>录</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userDrawn="1"/>
        </p:nvGrpSpPr>
        <p:grpSpPr>
          <a:xfrm>
            <a:off x="1126067" y="0"/>
            <a:ext cx="0" cy="1488272"/>
            <a:chOff x="914400" y="0"/>
            <a:chExt cx="0" cy="1488272"/>
          </a:xfrm>
        </p:grpSpPr>
        <p:cxnSp>
          <p:nvCxnSpPr>
            <p:cNvPr id="11" name="直接连接符 10"/>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1278467" y="0"/>
            <a:ext cx="0" cy="1488272"/>
            <a:chOff x="914400" y="0"/>
            <a:chExt cx="0" cy="1488272"/>
          </a:xfrm>
        </p:grpSpPr>
        <p:cxnSp>
          <p:nvCxnSpPr>
            <p:cNvPr id="14" name="直接连接符 13"/>
            <p:cNvCxnSpPr/>
            <p:nvPr userDrawn="1"/>
          </p:nvCxnSpPr>
          <p:spPr>
            <a:xfrm>
              <a:off x="914400" y="0"/>
              <a:ext cx="0" cy="148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914400" y="1173621"/>
              <a:ext cx="0" cy="31465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55866" r="62741"/>
          <a:stretch>
            <a:fillRect/>
          </a:stretch>
        </p:blipFill>
        <p:spPr>
          <a:xfrm rot="10800000">
            <a:off x="9760669" y="-1"/>
            <a:ext cx="2431330" cy="1679171"/>
          </a:xfrm>
          <a:custGeom>
            <a:avLst/>
            <a:gdLst>
              <a:gd name="connsiteX0" fmla="*/ 0 w 4542639"/>
              <a:gd name="connsiteY0" fmla="*/ 0 h 3137323"/>
              <a:gd name="connsiteX1" fmla="*/ 187836 w 4542639"/>
              <a:gd name="connsiteY1" fmla="*/ 36355 h 3137323"/>
              <a:gd name="connsiteX2" fmla="*/ 358821 w 4542639"/>
              <a:gd name="connsiteY2" fmla="*/ 192472 h 3137323"/>
              <a:gd name="connsiteX3" fmla="*/ 633885 w 4542639"/>
              <a:gd name="connsiteY3" fmla="*/ 467535 h 3137323"/>
              <a:gd name="connsiteX4" fmla="*/ 693358 w 4542639"/>
              <a:gd name="connsiteY4" fmla="*/ 586482 h 3137323"/>
              <a:gd name="connsiteX5" fmla="*/ 708226 w 4542639"/>
              <a:gd name="connsiteY5" fmla="*/ 638521 h 3137323"/>
              <a:gd name="connsiteX6" fmla="*/ 1927426 w 4542639"/>
              <a:gd name="connsiteY6" fmla="*/ 1872589 h 3137323"/>
              <a:gd name="connsiteX7" fmla="*/ 1927426 w 4542639"/>
              <a:gd name="connsiteY7" fmla="*/ 2288901 h 3137323"/>
              <a:gd name="connsiteX8" fmla="*/ 2447817 w 4542639"/>
              <a:gd name="connsiteY8" fmla="*/ 2794423 h 3137323"/>
              <a:gd name="connsiteX9" fmla="*/ 3332480 w 4542639"/>
              <a:gd name="connsiteY9" fmla="*/ 2794423 h 3137323"/>
              <a:gd name="connsiteX10" fmla="*/ 3332480 w 4542639"/>
              <a:gd name="connsiteY10" fmla="*/ 2898501 h 3137323"/>
              <a:gd name="connsiteX11" fmla="*/ 3845436 w 4542639"/>
              <a:gd name="connsiteY11" fmla="*/ 2891067 h 3137323"/>
              <a:gd name="connsiteX12" fmla="*/ 4061026 w 4542639"/>
              <a:gd name="connsiteY12" fmla="*/ 2883633 h 3137323"/>
              <a:gd name="connsiteX13" fmla="*/ 4254314 w 4542639"/>
              <a:gd name="connsiteY13" fmla="*/ 2876199 h 3137323"/>
              <a:gd name="connsiteX14" fmla="*/ 4542639 w 4542639"/>
              <a:gd name="connsiteY14" fmla="*/ 3137323 h 3137323"/>
              <a:gd name="connsiteX15" fmla="*/ 0 w 4542639"/>
              <a:gd name="connsiteY15" fmla="*/ 3137323 h 31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2639" h="3137323">
                <a:moveTo>
                  <a:pt x="0" y="0"/>
                </a:moveTo>
                <a:lnTo>
                  <a:pt x="187836" y="36355"/>
                </a:lnTo>
                <a:lnTo>
                  <a:pt x="358821" y="192472"/>
                </a:lnTo>
                <a:lnTo>
                  <a:pt x="633885" y="467535"/>
                </a:lnTo>
                <a:lnTo>
                  <a:pt x="693358" y="586482"/>
                </a:lnTo>
                <a:lnTo>
                  <a:pt x="708226" y="638521"/>
                </a:lnTo>
                <a:lnTo>
                  <a:pt x="1927426" y="1872589"/>
                </a:lnTo>
                <a:lnTo>
                  <a:pt x="1927426" y="2288901"/>
                </a:lnTo>
                <a:lnTo>
                  <a:pt x="2447817" y="2794423"/>
                </a:lnTo>
                <a:lnTo>
                  <a:pt x="3332480" y="2794423"/>
                </a:lnTo>
                <a:lnTo>
                  <a:pt x="3332480" y="2898501"/>
                </a:lnTo>
                <a:lnTo>
                  <a:pt x="3845436" y="2891067"/>
                </a:lnTo>
                <a:lnTo>
                  <a:pt x="4061026" y="2883633"/>
                </a:lnTo>
                <a:lnTo>
                  <a:pt x="4254314" y="2876199"/>
                </a:lnTo>
                <a:lnTo>
                  <a:pt x="4542639" y="3137323"/>
                </a:lnTo>
                <a:lnTo>
                  <a:pt x="0" y="3137323"/>
                </a:lnTo>
                <a:close/>
              </a:path>
            </a:pathLst>
          </a:custGeom>
        </p:spPr>
      </p:pic>
      <p:pic>
        <p:nvPicPr>
          <p:cNvPr id="2" name="图片 -2147481912" descr="16ac4b97435599490e13c0069bb1a12"/>
          <p:cNvPicPr>
            <a:picLocks noChangeAspect="1"/>
          </p:cNvPicPr>
          <p:nvPr userDrawn="1"/>
        </p:nvPicPr>
        <p:blipFill>
          <a:blip r:embed="rId3">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5394960"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学习目标</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63252" y="79467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482600" y="479306"/>
            <a:ext cx="2363565" cy="246221"/>
          </a:xfrm>
          <a:prstGeom prst="rect">
            <a:avLst/>
          </a:prstGeom>
          <a:noFill/>
        </p:spPr>
        <p:txBody>
          <a:bodyPr wrap="square" lIns="0" tIns="0" rIns="0" bIns="0" rtlCol="0">
            <a:spAutoFit/>
          </a:bodyPr>
          <a:lstStyle>
            <a:defPPr>
              <a:defRPr lang="zh-CN"/>
            </a:defPPr>
            <a:lvl1pPr lvl="0" algn="r">
              <a:defRPr sz="1400" spc="0">
                <a:solidFill>
                  <a:schemeClr val="tx1">
                    <a:lumMod val="65000"/>
                    <a:lumOff val="35000"/>
                  </a:schemeClr>
                </a:solidFill>
                <a:latin typeface="+mj-ea"/>
                <a:ea typeface="+mj-ea"/>
              </a:defRPr>
            </a:lvl1pPr>
          </a:lstStyle>
          <a:p>
            <a:pPr lvl="0" algn="l"/>
            <a:r>
              <a:rPr lang="zh-CN" altLang="en-US" sz="1600" dirty="0"/>
              <a:t>电子设计速成实战宝典</a:t>
            </a:r>
            <a:endParaRPr lang="zh-CN" altLang="en-US" sz="1600" dirty="0"/>
          </a:p>
        </p:txBody>
      </p: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457200" indent="-457200" algn="ctr">
              <a:lnSpc>
                <a:spcPct val="130000"/>
              </a:lnSpc>
              <a:spcBef>
                <a:spcPts val="600"/>
              </a:spcBef>
              <a:buFont typeface="Wingdings" panose="05000000000000000000" pitchFamily="2" charset="2"/>
              <a:buChar char="Ø"/>
              <a:defRPr/>
            </a:lvl1pPr>
            <a:lvl2pPr marL="800100" indent="-342900" algn="ctr">
              <a:lnSpc>
                <a:spcPct val="130000"/>
              </a:lnSpc>
              <a:spcBef>
                <a:spcPts val="600"/>
              </a:spcBef>
              <a:buFont typeface="Wingdings" panose="05000000000000000000" pitchFamily="2" charset="2"/>
              <a:buChar char="Ø"/>
              <a:defRPr/>
            </a:lvl2pPr>
            <a:lvl3pPr marL="1257300" indent="-342900" algn="ctr">
              <a:lnSpc>
                <a:spcPct val="130000"/>
              </a:lnSpc>
              <a:spcBef>
                <a:spcPts val="600"/>
              </a:spcBef>
              <a:buFont typeface="Wingdings" panose="05000000000000000000" pitchFamily="2" charset="2"/>
              <a:buChar char="Ø"/>
              <a:defRPr/>
            </a:lvl3pPr>
            <a:lvl4pPr marL="1657350" indent="-285750" algn="ctr">
              <a:lnSpc>
                <a:spcPct val="130000"/>
              </a:lnSpc>
              <a:spcBef>
                <a:spcPts val="600"/>
              </a:spcBef>
              <a:buFont typeface="Wingdings" panose="05000000000000000000" pitchFamily="2" charset="2"/>
              <a:buChar char="Ø"/>
              <a:defRPr/>
            </a:lvl4pPr>
            <a:lvl5pPr marL="2114550" indent="-285750" algn="ctr">
              <a:lnSpc>
                <a:spcPct val="130000"/>
              </a:lnSpc>
              <a:spcBef>
                <a:spcPts val="600"/>
              </a:spcBef>
              <a:buFont typeface="Wingdings" panose="05000000000000000000" pitchFamily="2" charset="2"/>
              <a:buChar char="Ø"/>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cxnSp>
        <p:nvCxnSpPr>
          <p:cNvPr id="23" name="直接连接符 2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5394964" y="1315818"/>
            <a:ext cx="1402080" cy="460375"/>
          </a:xfrm>
          <a:prstGeom prst="rect">
            <a:avLst/>
          </a:prstGeom>
        </p:spPr>
        <p:txBody>
          <a:bodyPr wrap="none">
            <a:spAutoFit/>
          </a:bodyPr>
          <a:lstStyle/>
          <a:p>
            <a:pPr algn="ctr"/>
            <a:r>
              <a:rPr lang="zh-CN" altLang="en-US" sz="2400" b="1" dirty="0">
                <a:solidFill>
                  <a:schemeClr val="accent1"/>
                </a:solidFill>
                <a:latin typeface="+mj-ea"/>
                <a:ea typeface="+mj-ea"/>
              </a:rPr>
              <a:t>本章小节</a:t>
            </a:r>
            <a:endParaRPr lang="zh-CN" altLang="en-US" sz="2400" b="1" dirty="0">
              <a:solidFill>
                <a:schemeClr val="accent1"/>
              </a:solidFill>
              <a:latin typeface="+mj-ea"/>
              <a:ea typeface="+mj-ea"/>
            </a:endParaRPr>
          </a:p>
        </p:txBody>
      </p:sp>
      <p:sp>
        <p:nvSpPr>
          <p:cNvPr id="5" name="任意多边形: 形状 4"/>
          <p:cNvSpPr/>
          <p:nvPr userDrawn="1"/>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userDrawn="1"/>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18"/>
          <p:cNvSpPr>
            <a:spLocks noGrp="1"/>
          </p:cNvSpPr>
          <p:nvPr>
            <p:ph type="body" sz="quarter" idx="10"/>
          </p:nvPr>
        </p:nvSpPr>
        <p:spPr>
          <a:xfrm>
            <a:off x="1995487" y="2647948"/>
            <a:ext cx="8201025" cy="2571751"/>
          </a:xfrm>
          <a:prstGeom prst="rect">
            <a:avLst/>
          </a:prstGeom>
        </p:spPr>
        <p:txBody>
          <a:bodyPr/>
          <a:lstStyle>
            <a:lvl1pPr marL="0" indent="0" algn="l">
              <a:lnSpc>
                <a:spcPct val="130000"/>
              </a:lnSpc>
              <a:spcBef>
                <a:spcPts val="600"/>
              </a:spcBef>
              <a:buFontTx/>
              <a:buNone/>
              <a:defRPr sz="2400"/>
            </a:lvl1pPr>
            <a:lvl2pPr marL="457200" indent="0" algn="l">
              <a:lnSpc>
                <a:spcPct val="130000"/>
              </a:lnSpc>
              <a:spcBef>
                <a:spcPts val="600"/>
              </a:spcBef>
              <a:buFontTx/>
              <a:buNone/>
              <a:defRPr sz="2000"/>
            </a:lvl2pPr>
            <a:lvl3pPr marL="914400" indent="0" algn="l">
              <a:lnSpc>
                <a:spcPct val="130000"/>
              </a:lnSpc>
              <a:spcBef>
                <a:spcPts val="600"/>
              </a:spcBef>
              <a:buFontTx/>
              <a:buNone/>
              <a:defRPr sz="1800"/>
            </a:lvl3pPr>
            <a:lvl4pPr marL="1371600" indent="0" algn="l">
              <a:lnSpc>
                <a:spcPct val="130000"/>
              </a:lnSpc>
              <a:spcBef>
                <a:spcPts val="600"/>
              </a:spcBef>
              <a:buFontTx/>
              <a:buNone/>
              <a:defRPr sz="1600"/>
            </a:lvl4pPr>
            <a:lvl5pPr marL="1828800" indent="0" algn="l">
              <a:lnSpc>
                <a:spcPct val="130000"/>
              </a:lnSpc>
              <a:spcBef>
                <a:spcPts val="600"/>
              </a:spcBef>
              <a:buFontTx/>
              <a:buNone/>
              <a:defRPr sz="16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2"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7" name="直接连接符 6"/>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占位符 15"/>
          <p:cNvSpPr>
            <a:spLocks noGrp="1"/>
          </p:cNvSpPr>
          <p:nvPr>
            <p:ph type="body" sz="quarter" idx="11"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3" name="直接连接符 2"/>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701996" y="1726946"/>
            <a:ext cx="5650431" cy="4164929"/>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6785320" y="1726946"/>
            <a:ext cx="4563984" cy="4164929"/>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6" name="直接连接符 15"/>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1图+文字3">
    <p:spTree>
      <p:nvGrpSpPr>
        <p:cNvPr id="1" name=""/>
        <p:cNvGrpSpPr/>
        <p:nvPr/>
      </p:nvGrpSpPr>
      <p:grpSpPr>
        <a:xfrm>
          <a:off x="0" y="0"/>
          <a:ext cx="0" cy="0"/>
          <a:chOff x="0" y="0"/>
          <a:chExt cx="0" cy="0"/>
        </a:xfrm>
      </p:grpSpPr>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901700" y="1282447"/>
            <a:ext cx="10375900" cy="1702054"/>
          </a:xfrm>
          <a:prstGeom prst="rect">
            <a:avLst/>
          </a:prstGeom>
        </p:spPr>
        <p:txBody>
          <a:bodyPr/>
          <a:lstStyle>
            <a:lvl1pPr marL="0" indent="0" algn="just">
              <a:lnSpc>
                <a:spcPct val="130000"/>
              </a:lnSpc>
              <a:spcBef>
                <a:spcPts val="0"/>
              </a:spcBef>
              <a:buFontTx/>
              <a:buNone/>
              <a:defRPr sz="1800">
                <a:latin typeface="+mn-ea"/>
                <a:ea typeface="+mn-ea"/>
              </a:defRPr>
            </a:lvl1pPr>
          </a:lstStyle>
          <a:p>
            <a:pPr lvl="0"/>
            <a:r>
              <a:rPr lang="zh-CN" altLang="en-US" dirty="0"/>
              <a:t>文字</a:t>
            </a:r>
            <a:endParaRPr lang="zh-CN" altLang="en-US" dirty="0"/>
          </a:p>
        </p:txBody>
      </p:sp>
      <p:cxnSp>
        <p:nvCxnSpPr>
          <p:cNvPr id="13" name="直接连接符 12"/>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10407015" cy="95313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49550"/>
            <a:ext cx="4923790" cy="3075940"/>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cxnSp>
        <p:nvCxnSpPr>
          <p:cNvPr id="18" name="直接连接符 17"/>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1图+文字3">
    <p:spTree>
      <p:nvGrpSpPr>
        <p:cNvPr id="1" name=""/>
        <p:cNvGrpSpPr/>
        <p:nvPr/>
      </p:nvGrpSpPr>
      <p:grpSpPr>
        <a:xfrm>
          <a:off x="0" y="0"/>
          <a:ext cx="0" cy="0"/>
          <a:chOff x="0" y="0"/>
          <a:chExt cx="0" cy="0"/>
        </a:xfrm>
      </p:grpSpPr>
      <p:sp>
        <p:nvSpPr>
          <p:cNvPr id="4" name="图片占位符 4"/>
          <p:cNvSpPr>
            <a:spLocks noGrp="1"/>
          </p:cNvSpPr>
          <p:nvPr>
            <p:ph type="pic" sz="quarter" idx="11"/>
          </p:nvPr>
        </p:nvSpPr>
        <p:spPr>
          <a:xfrm>
            <a:off x="892810" y="2753995"/>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文本占位符 15"/>
          <p:cNvSpPr>
            <a:spLocks noGrp="1"/>
          </p:cNvSpPr>
          <p:nvPr>
            <p:ph type="body" sz="quarter" idx="12" hasCustomPrompt="1"/>
          </p:nvPr>
        </p:nvSpPr>
        <p:spPr>
          <a:xfrm>
            <a:off x="482600" y="361563"/>
            <a:ext cx="9302573" cy="576979"/>
          </a:xfrm>
          <a:prstGeom prst="rect">
            <a:avLst/>
          </a:prstGeom>
        </p:spPr>
        <p:txBody>
          <a:bodyPr anchor="ctr"/>
          <a:lstStyle>
            <a:lvl1pPr marL="0" indent="0">
              <a:lnSpc>
                <a:spcPct val="100000"/>
              </a:lnSpc>
              <a:spcBef>
                <a:spcPts val="0"/>
              </a:spcBef>
              <a:buFontTx/>
              <a:buNone/>
              <a:defRPr sz="2800" b="1">
                <a:solidFill>
                  <a:schemeClr val="tx1"/>
                </a:solidFill>
                <a:latin typeface="+mj-ea"/>
                <a:ea typeface="+mj-ea"/>
              </a:defRPr>
            </a:lvl1pPr>
            <a:lvl2pPr>
              <a:defRPr sz="3200"/>
            </a:lvl2pPr>
            <a:lvl3pPr>
              <a:defRPr sz="3200"/>
            </a:lvl3pPr>
            <a:lvl4pPr>
              <a:defRPr sz="3200"/>
            </a:lvl4pPr>
            <a:lvl5pPr>
              <a:defRPr sz="3200"/>
            </a:lvl5pPr>
          </a:lstStyle>
          <a:p>
            <a:pPr lvl="0"/>
            <a:r>
              <a:rPr lang="zh-CN" altLang="en-US" dirty="0"/>
              <a:t>文字</a:t>
            </a:r>
            <a:endParaRPr lang="zh-CN" altLang="en-US" dirty="0"/>
          </a:p>
        </p:txBody>
      </p:sp>
      <p:cxnSp>
        <p:nvCxnSpPr>
          <p:cNvPr id="6" name="直接连接符 5"/>
          <p:cNvCxnSpPr/>
          <p:nvPr userDrawn="1"/>
        </p:nvCxnSpPr>
        <p:spPr>
          <a:xfrm>
            <a:off x="463252" y="966122"/>
            <a:ext cx="11265496" cy="0"/>
          </a:xfrm>
          <a:prstGeom prst="line">
            <a:avLst/>
          </a:prstGeom>
          <a:ln w="158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占位符 17"/>
          <p:cNvSpPr>
            <a:spLocks noGrp="1"/>
          </p:cNvSpPr>
          <p:nvPr>
            <p:ph type="body" sz="quarter" idx="15" hasCustomPrompt="1"/>
          </p:nvPr>
        </p:nvSpPr>
        <p:spPr>
          <a:xfrm>
            <a:off x="89281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sp>
        <p:nvSpPr>
          <p:cNvPr id="11" name="图片占位符 4"/>
          <p:cNvSpPr>
            <a:spLocks noGrp="1"/>
          </p:cNvSpPr>
          <p:nvPr>
            <p:ph type="pic" sz="quarter" idx="16"/>
          </p:nvPr>
        </p:nvSpPr>
        <p:spPr>
          <a:xfrm>
            <a:off x="6375400" y="2753360"/>
            <a:ext cx="4923790" cy="3127375"/>
          </a:xfrm>
          <a:prstGeom prst="rect">
            <a:avLst/>
          </a:prstGeo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文本占位符 15"/>
          <p:cNvSpPr>
            <a:spLocks noGrp="1"/>
          </p:cNvSpPr>
          <p:nvPr>
            <p:ph type="body" sz="quarter" idx="14" hasCustomPrompt="1"/>
          </p:nvPr>
        </p:nvSpPr>
        <p:spPr>
          <a:xfrm>
            <a:off x="892496" y="1121328"/>
            <a:ext cx="10407005" cy="462698"/>
          </a:xfrm>
          <a:prstGeom prst="rect">
            <a:avLst/>
          </a:prstGeom>
        </p:spPr>
        <p:txBody>
          <a:bodyPr anchor="ctr"/>
          <a:lstStyle>
            <a:lvl1pPr marL="0" indent="0" algn="l">
              <a:lnSpc>
                <a:spcPct val="100000"/>
              </a:lnSpc>
              <a:buFontTx/>
              <a:buNone/>
              <a:defRPr sz="2000" b="1">
                <a:gradFill>
                  <a:gsLst>
                    <a:gs pos="30000">
                      <a:schemeClr val="accent1"/>
                    </a:gs>
                    <a:gs pos="100000">
                      <a:schemeClr val="accent1">
                        <a:lumMod val="75000"/>
                      </a:schemeClr>
                    </a:gs>
                  </a:gsLst>
                  <a:lin ang="2700000" scaled="0"/>
                </a:gradFill>
              </a:defRPr>
            </a:lvl1pPr>
          </a:lstStyle>
          <a:p>
            <a:pPr lvl="0"/>
            <a:r>
              <a:rPr lang="zh-CN" altLang="en-US" dirty="0"/>
              <a:t>文字</a:t>
            </a:r>
            <a:endParaRPr lang="zh-CN" altLang="en-US" dirty="0"/>
          </a:p>
        </p:txBody>
      </p:sp>
      <p:sp>
        <p:nvSpPr>
          <p:cNvPr id="3" name="文本占位符 17"/>
          <p:cNvSpPr>
            <a:spLocks noGrp="1"/>
          </p:cNvSpPr>
          <p:nvPr>
            <p:ph type="body" sz="quarter" idx="17" hasCustomPrompt="1"/>
          </p:nvPr>
        </p:nvSpPr>
        <p:spPr>
          <a:xfrm>
            <a:off x="6375400" y="1584325"/>
            <a:ext cx="4923790" cy="1030605"/>
          </a:xfrm>
          <a:prstGeom prst="rect">
            <a:avLst/>
          </a:prstGeom>
        </p:spPr>
        <p:txBody>
          <a:bodyPr anchor="t"/>
          <a:lstStyle>
            <a:lvl1pPr marL="0" indent="0" algn="just">
              <a:lnSpc>
                <a:spcPct val="130000"/>
              </a:lnSpc>
              <a:spcBef>
                <a:spcPts val="0"/>
              </a:spcBef>
              <a:buFontTx/>
              <a:buNone/>
              <a:defRPr sz="1600">
                <a:latin typeface="+mn-ea"/>
                <a:ea typeface="+mn-ea"/>
              </a:defRPr>
            </a:lvl1pPr>
          </a:lstStyle>
          <a:p>
            <a:pPr lvl="0"/>
            <a:r>
              <a:rPr lang="zh-CN" altLang="en-US" dirty="0"/>
              <a:t>文字</a:t>
            </a:r>
            <a:endParaRPr lang="zh-CN" altLang="en-US" dirty="0"/>
          </a:p>
        </p:txBody>
      </p:sp>
      <p:cxnSp>
        <p:nvCxnSpPr>
          <p:cNvPr id="19" name="直接连接符 18"/>
          <p:cNvCxnSpPr/>
          <p:nvPr userDrawn="1"/>
        </p:nvCxnSpPr>
        <p:spPr>
          <a:xfrm>
            <a:off x="463252" y="6431331"/>
            <a:ext cx="10301605" cy="15875"/>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2" y="0"/>
            <a:ext cx="12192000" cy="6858000"/>
          </a:xfrm>
          <a:prstGeom prst="rect">
            <a:avLst/>
          </a:prstGeom>
          <a:blipFill dpi="0" rotWithShape="1">
            <a:blip r:embed="rId1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smtClean="0"/>
              <a:t>单击此处编辑母版标题样式</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16.png"/><Relationship Id="rId4" Type="http://schemas.openxmlformats.org/officeDocument/2006/relationships/tags" Target="../tags/tag73.xml"/><Relationship Id="rId3" Type="http://schemas.openxmlformats.org/officeDocument/2006/relationships/tags" Target="../tags/tag72.xml"/><Relationship Id="rId20" Type="http://schemas.openxmlformats.org/officeDocument/2006/relationships/slideLayout" Target="../slideLayouts/slideLayout14.xml"/><Relationship Id="rId2" Type="http://schemas.openxmlformats.org/officeDocument/2006/relationships/tags" Target="../tags/tag71.xml"/><Relationship Id="rId19" Type="http://schemas.openxmlformats.org/officeDocument/2006/relationships/image" Target="../media/image12.jpeg"/><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4.pn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0" Type="http://schemas.openxmlformats.org/officeDocument/2006/relationships/notesSlide" Target="../notesSlides/notesSlide1.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6" Type="http://schemas.openxmlformats.org/officeDocument/2006/relationships/slideLayout" Target="../slideLayouts/slideLayout14.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2.xml"/><Relationship Id="rId6" Type="http://schemas.openxmlformats.org/officeDocument/2006/relationships/tags" Target="../tags/tag108.xml"/><Relationship Id="rId5" Type="http://schemas.openxmlformats.org/officeDocument/2006/relationships/image" Target="../media/image9.pn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8.png"/><Relationship Id="rId1" Type="http://schemas.openxmlformats.org/officeDocument/2006/relationships/tags" Target="../tags/tag105.xml"/></Relationships>
</file>

<file path=ppt/slides/_rels/slide15.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1" Type="http://schemas.openxmlformats.org/officeDocument/2006/relationships/slideLayout" Target="../slideLayouts/slideLayout2.xml"/><Relationship Id="rId10" Type="http://schemas.openxmlformats.org/officeDocument/2006/relationships/image" Target="../media/image24.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4" Type="http://schemas.openxmlformats.org/officeDocument/2006/relationships/slideLayout" Target="../slideLayouts/slideLayout2.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5" Type="http://schemas.openxmlformats.org/officeDocument/2006/relationships/slideLayout" Target="../slideLayouts/slideLayout2.xml"/><Relationship Id="rId24" Type="http://schemas.openxmlformats.org/officeDocument/2006/relationships/tags" Target="../tags/tag158.xml"/><Relationship Id="rId23" Type="http://schemas.openxmlformats.org/officeDocument/2006/relationships/tags" Target="../tags/tag157.xml"/><Relationship Id="rId22" Type="http://schemas.openxmlformats.org/officeDocument/2006/relationships/tags" Target="../tags/tag156.xml"/><Relationship Id="rId21" Type="http://schemas.openxmlformats.org/officeDocument/2006/relationships/tags" Target="../tags/tag155.xml"/><Relationship Id="rId20" Type="http://schemas.openxmlformats.org/officeDocument/2006/relationships/tags" Target="../tags/tag154.xml"/><Relationship Id="rId2" Type="http://schemas.openxmlformats.org/officeDocument/2006/relationships/tags" Target="../tags/tag136.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3.xml"/><Relationship Id="rId6" Type="http://schemas.openxmlformats.org/officeDocument/2006/relationships/tags" Target="../tags/tag162.xml"/><Relationship Id="rId5" Type="http://schemas.openxmlformats.org/officeDocument/2006/relationships/image" Target="../media/image9.png"/><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8.png"/><Relationship Id="rId1" Type="http://schemas.openxmlformats.org/officeDocument/2006/relationships/tags" Target="../tags/tag159.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5" Type="http://schemas.openxmlformats.org/officeDocument/2006/relationships/slideLayout" Target="../slideLayouts/slideLayout2.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4.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image" Target="../media/image8.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image" Target="../media/image7.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4.png"/><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7.xml"/><Relationship Id="rId6" Type="http://schemas.openxmlformats.org/officeDocument/2006/relationships/tags" Target="../tags/tag169.xml"/><Relationship Id="rId5" Type="http://schemas.openxmlformats.org/officeDocument/2006/relationships/image" Target="../media/image9.png"/><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8.png"/><Relationship Id="rId1" Type="http://schemas.openxmlformats.org/officeDocument/2006/relationships/tags" Target="../tags/tag16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8.xml"/><Relationship Id="rId1" Type="http://schemas.openxmlformats.org/officeDocument/2006/relationships/tags" Target="../tags/tag170.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27.xml"/><Relationship Id="rId5" Type="http://schemas.openxmlformats.org/officeDocument/2006/relationships/image" Target="../media/image9.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8.png"/><Relationship Id="rId1" Type="http://schemas.openxmlformats.org/officeDocument/2006/relationships/tags" Target="../tags/tag2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9.xml"/><Relationship Id="rId6" Type="http://schemas.openxmlformats.org/officeDocument/2006/relationships/tags" Target="../tags/tag180.xml"/><Relationship Id="rId5" Type="http://schemas.openxmlformats.org/officeDocument/2006/relationships/image" Target="../media/image9.png"/><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image" Target="../media/image8.png"/><Relationship Id="rId1" Type="http://schemas.openxmlformats.org/officeDocument/2006/relationships/tags" Target="../tags/tag17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10.xml"/><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media/image33.jpeg"/><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image" Target="../media/image32.png"/><Relationship Id="rId2" Type="http://schemas.microsoft.com/office/2007/relationships/media" Target="ppt/slides/ppt/slides/ppt/slides/ppt/slides/clipboard/slides/ppt/slides/ppt/slides/clipboard/slides/ppt/slides/ppt/media/media1.mp3" TargetMode="External"/><Relationship Id="rId13" Type="http://schemas.openxmlformats.org/officeDocument/2006/relationships/slideLayout" Target="../slideLayouts/slideLayout11.xml"/><Relationship Id="rId12" Type="http://schemas.openxmlformats.org/officeDocument/2006/relationships/themeOverride" Target="../theme/themeOverride11.xml"/><Relationship Id="rId11" Type="http://schemas.openxmlformats.org/officeDocument/2006/relationships/image" Target="../media/image35.jpeg"/><Relationship Id="rId10" Type="http://schemas.openxmlformats.org/officeDocument/2006/relationships/image" Target="../media/image34.jpeg"/><Relationship Id="rId1" Type="http://schemas.openxmlformats.org/officeDocument/2006/relationships/audio" Target="ppt/slides/ppt/slides/ppt/slides/ppt/slides/clipboard/slides/ppt/slides/ppt/slides/clipboard/slides/ppt/slides/ppt/media/media1.mp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hemeOverride" Target="../theme/themeOverride1.xml"/><Relationship Id="rId6" Type="http://schemas.openxmlformats.org/officeDocument/2006/relationships/tags" Target="../tags/tag31.xml"/><Relationship Id="rId5" Type="http://schemas.openxmlformats.org/officeDocument/2006/relationships/image" Target="../media/image9.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8.png"/><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1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6" Type="http://schemas.openxmlformats.org/officeDocument/2006/relationships/slideLayout" Target="../slideLayouts/slideLayout14.xml"/><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png"/><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p1"/>
          <p:cNvSpPr txBox="1"/>
          <p:nvPr/>
        </p:nvSpPr>
        <p:spPr>
          <a:xfrm>
            <a:off x="337820" y="711200"/>
            <a:ext cx="6467475" cy="828675"/>
          </a:xfrm>
          <a:prstGeom prst="rect">
            <a:avLst/>
          </a:prstGeom>
          <a:noFill/>
          <a:ln>
            <a:noFill/>
          </a:ln>
        </p:spPr>
        <p:txBody>
          <a:bodyPr spcFirstLastPara="1" wrap="square" lIns="91425" tIns="45700" rIns="91425" bIns="45700" anchor="t" anchorCtr="0">
            <a:spAutoFit/>
          </a:bodyPr>
          <a:p>
            <a:pPr fontAlgn="auto">
              <a:lnSpc>
                <a:spcPct val="150000"/>
              </a:lnSpc>
            </a:pPr>
            <a:r>
              <a:rPr lang="zh-CN" sz="3200" dirty="0" smtClean="0">
                <a:solidFill>
                  <a:srgbClr val="FDC15F"/>
                </a:solidFill>
                <a:latin typeface="+mj-lt"/>
                <a:ea typeface="+mj-lt"/>
                <a:cs typeface="Open Sans" panose="020B0606030504020204"/>
                <a:sym typeface="Open Sans" panose="020B0606030504020204"/>
              </a:rPr>
              <a:t>个性化香氛控制设备</a:t>
            </a:r>
            <a:endParaRPr lang="zh-CN" sz="3200" dirty="0" smtClean="0">
              <a:solidFill>
                <a:srgbClr val="FDC15F"/>
              </a:solidFill>
              <a:latin typeface="+mj-lt"/>
              <a:ea typeface="+mj-lt"/>
              <a:cs typeface="Open Sans" panose="020B0606030504020204"/>
              <a:sym typeface="Open Sans" panose="020B0606030504020204"/>
            </a:endParaRPr>
          </a:p>
        </p:txBody>
      </p:sp>
      <p:sp>
        <p:nvSpPr>
          <p:cNvPr id="4" name="Google Shape;33;p1"/>
          <p:cNvSpPr txBox="1"/>
          <p:nvPr/>
        </p:nvSpPr>
        <p:spPr>
          <a:xfrm>
            <a:off x="337820" y="6009640"/>
            <a:ext cx="3446780" cy="367030"/>
          </a:xfrm>
          <a:prstGeom prst="rect">
            <a:avLst/>
          </a:prstGeom>
          <a:noFill/>
          <a:ln>
            <a:noFill/>
          </a:ln>
        </p:spPr>
        <p:txBody>
          <a:bodyPr spcFirstLastPara="1" wrap="square" lIns="91425" tIns="45700" rIns="91425" bIns="45700" anchor="t" anchorCtr="0">
            <a:spAutoFit/>
          </a:bodyPr>
          <a:p>
            <a:pPr marL="0" marR="0" lvl="0" indent="0" algn="l" rtl="0">
              <a:lnSpc>
                <a:spcPct val="90000"/>
              </a:lnSpc>
              <a:spcBef>
                <a:spcPts val="0"/>
              </a:spcBef>
              <a:spcAft>
                <a:spcPts val="0"/>
              </a:spcAft>
              <a:buNone/>
            </a:pPr>
            <a:r>
              <a:rPr lang="zh-CN" altLang="en-US" sz="2000" b="1">
                <a:solidFill>
                  <a:srgbClr val="FDC15F"/>
                </a:solidFill>
                <a:ea typeface="+mn-lt"/>
                <a:cs typeface="+mn-lt"/>
                <a:sym typeface="Montserrat Medium" panose="00000500000000000000"/>
              </a:rPr>
              <a:t>时间：</a:t>
            </a:r>
            <a:r>
              <a:rPr lang="en-US" altLang="zh-CN" sz="2000" cap="none">
                <a:solidFill>
                  <a:schemeClr val="lt1"/>
                </a:solidFill>
                <a:ea typeface="+mn-lt"/>
                <a:cs typeface="+mn-lt"/>
                <a:sym typeface="Montserrat Medium" panose="00000500000000000000"/>
              </a:rPr>
              <a:t>2024.</a:t>
            </a:r>
            <a:r>
              <a:rPr lang="en-US" sz="2000" cap="none">
                <a:solidFill>
                  <a:schemeClr val="lt1"/>
                </a:solidFill>
                <a:ea typeface="+mn-lt"/>
                <a:cs typeface="+mn-lt"/>
                <a:sym typeface="Montserrat Medium" panose="00000500000000000000"/>
              </a:rPr>
              <a:t>4</a:t>
            </a:r>
            <a:endParaRPr lang="en-US" sz="2000" cap="none">
              <a:solidFill>
                <a:schemeClr val="lt1"/>
              </a:solidFill>
              <a:ea typeface="+mn-lt"/>
              <a:cs typeface="+mn-lt"/>
              <a:sym typeface="Montserrat Medium" panose="00000500000000000000"/>
            </a:endParaRPr>
          </a:p>
        </p:txBody>
      </p:sp>
      <p:sp>
        <p:nvSpPr>
          <p:cNvPr id="6" name="文本框 5"/>
          <p:cNvSpPr txBox="1"/>
          <p:nvPr/>
        </p:nvSpPr>
        <p:spPr>
          <a:xfrm>
            <a:off x="337820" y="2376170"/>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赛道：</a:t>
            </a:r>
            <a:r>
              <a:rPr lang="zh-CN" sz="2000">
                <a:solidFill>
                  <a:schemeClr val="lt1"/>
                </a:solidFill>
                <a:ea typeface="+mn-lt"/>
                <a:cs typeface="+mn-lt"/>
                <a:sym typeface="Montserrat Medium" panose="00000500000000000000"/>
              </a:rPr>
              <a:t>常规赛</a:t>
            </a:r>
            <a:endParaRPr lang="zh-CN" sz="2000">
              <a:solidFill>
                <a:schemeClr val="lt1"/>
              </a:solidFill>
              <a:ea typeface="+mn-lt"/>
              <a:cs typeface="+mn-lt"/>
              <a:sym typeface="Montserrat Medium" panose="00000500000000000000"/>
            </a:endParaRPr>
          </a:p>
        </p:txBody>
      </p:sp>
      <p:sp>
        <p:nvSpPr>
          <p:cNvPr id="8" name="文本框 7"/>
          <p:cNvSpPr txBox="1"/>
          <p:nvPr/>
        </p:nvSpPr>
        <p:spPr>
          <a:xfrm>
            <a:off x="337820" y="1824355"/>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学校：</a:t>
            </a:r>
            <a:r>
              <a:rPr lang="zh-CN" sz="2000">
                <a:solidFill>
                  <a:schemeClr val="lt1"/>
                </a:solidFill>
                <a:ea typeface="+mn-lt"/>
                <a:cs typeface="+mn-lt"/>
                <a:sym typeface="Montserrat Medium" panose="00000500000000000000"/>
              </a:rPr>
              <a:t>南昌理工学院</a:t>
            </a:r>
            <a:endParaRPr lang="zh-CN" sz="2000">
              <a:solidFill>
                <a:schemeClr val="lt1"/>
              </a:solidFill>
              <a:ea typeface="+mn-lt"/>
              <a:cs typeface="+mn-lt"/>
              <a:sym typeface="Montserrat Medium" panose="00000500000000000000"/>
            </a:endParaRPr>
          </a:p>
        </p:txBody>
      </p:sp>
      <p:sp>
        <p:nvSpPr>
          <p:cNvPr id="5" name="文本框 4"/>
          <p:cNvSpPr txBox="1"/>
          <p:nvPr/>
        </p:nvSpPr>
        <p:spPr>
          <a:xfrm>
            <a:off x="337820" y="3153410"/>
            <a:ext cx="6096000" cy="551815"/>
          </a:xfrm>
          <a:prstGeom prst="rect">
            <a:avLst/>
          </a:prstGeom>
          <a:noFill/>
          <a:ln>
            <a:noFill/>
          </a:ln>
        </p:spPr>
        <p:txBody>
          <a:bodyPr wrap="square" lIns="91425" tIns="45700" rIns="91425" bIns="45700" anchor="t" anchorCtr="0">
            <a:spAutoFit/>
          </a:bodyPr>
          <a:p>
            <a:pPr marR="0" lvl="0" indent="0" algn="l" rtl="0">
              <a:lnSpc>
                <a:spcPct val="150000"/>
              </a:lnSpc>
              <a:spcBef>
                <a:spcPts val="0"/>
              </a:spcBef>
              <a:spcAft>
                <a:spcPts val="0"/>
              </a:spcAft>
              <a:buClr>
                <a:schemeClr val="lt1"/>
              </a:buClr>
              <a:buSzPts val="1400"/>
              <a:buFont typeface="Arial" panose="020B0604020202020204"/>
              <a:buNone/>
            </a:pPr>
            <a:r>
              <a:rPr lang="zh-CN" sz="2000" b="1">
                <a:solidFill>
                  <a:srgbClr val="FDC15F"/>
                </a:solidFill>
                <a:latin typeface="微软雅黑" panose="020B0503020204020204" charset="-122"/>
                <a:ea typeface="微软雅黑" panose="020B0503020204020204" charset="-122"/>
                <a:cs typeface="Montserrat Medium" panose="00000500000000000000"/>
                <a:sym typeface="Montserrat Medium" panose="00000500000000000000"/>
              </a:rPr>
              <a:t>成员：</a:t>
            </a:r>
            <a:r>
              <a:rPr lang="zh-CN" sz="2000">
                <a:solidFill>
                  <a:schemeClr val="lt1"/>
                </a:solidFill>
                <a:ea typeface="+mn-lt"/>
                <a:cs typeface="+mn-lt"/>
                <a:sym typeface="Montserrat Medium" panose="00000500000000000000"/>
              </a:rPr>
              <a:t>刘子霖，邓东平</a:t>
            </a:r>
            <a:endParaRPr lang="zh-CN" sz="2000">
              <a:solidFill>
                <a:schemeClr val="lt1"/>
              </a:solidFill>
              <a:ea typeface="+mn-lt"/>
              <a:cs typeface="+mn-lt"/>
              <a:sym typeface="Montserrat Medium" panose="0000050000000000000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2.1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818515" y="1781175"/>
            <a:ext cx="5321300" cy="4217670"/>
            <a:chOff x="794" y="2805"/>
            <a:chExt cx="8380" cy="6642"/>
          </a:xfrm>
        </p:grpSpPr>
        <p:grpSp>
          <p:nvGrpSpPr>
            <p:cNvPr id="4" name="组合 3"/>
            <p:cNvGrpSpPr/>
            <p:nvPr/>
          </p:nvGrpSpPr>
          <p:grpSpPr>
            <a:xfrm>
              <a:off x="2026" y="2805"/>
              <a:ext cx="7149" cy="6642"/>
              <a:chOff x="3134" y="2102"/>
              <a:chExt cx="5609" cy="5215"/>
            </a:xfrm>
          </p:grpSpPr>
          <p:grpSp>
            <p:nvGrpSpPr>
              <p:cNvPr id="9" name="组合 8"/>
              <p:cNvGrpSpPr/>
              <p:nvPr/>
            </p:nvGrpSpPr>
            <p:grpSpPr>
              <a:xfrm>
                <a:off x="3134" y="2271"/>
                <a:ext cx="161" cy="4118"/>
                <a:chOff x="3241" y="3266"/>
                <a:chExt cx="221" cy="5666"/>
              </a:xfrm>
            </p:grpSpPr>
            <p:sp>
              <p:nvSpPr>
                <p:cNvPr id="21" name="椭圆 20"/>
                <p:cNvSpPr/>
                <p:nvPr>
                  <p:custDataLst>
                    <p:tags r:id="rId4"/>
                  </p:custDataLst>
                </p:nvPr>
              </p:nvSpPr>
              <p:spPr>
                <a:xfrm>
                  <a:off x="3241" y="3266"/>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2" name="椭圆 21"/>
                <p:cNvSpPr/>
                <p:nvPr>
                  <p:custDataLst>
                    <p:tags r:id="rId6"/>
                  </p:custDataLst>
                </p:nvPr>
              </p:nvSpPr>
              <p:spPr>
                <a:xfrm>
                  <a:off x="3242" y="5990"/>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3" name="椭圆 22"/>
                <p:cNvSpPr/>
                <p:nvPr>
                  <p:custDataLst>
                    <p:tags r:id="rId7"/>
                  </p:custDataLst>
                </p:nvPr>
              </p:nvSpPr>
              <p:spPr>
                <a:xfrm>
                  <a:off x="3242" y="8712"/>
                  <a:ext cx="220" cy="220"/>
                </a:xfrm>
                <a:prstGeom prst="ellipse">
                  <a:avLst/>
                </a:prstGeom>
                <a:blipFill>
                  <a:blip r:embed="rId5"/>
                  <a:stretch>
                    <a:fillRect/>
                  </a:stretch>
                </a:blip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56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nvGrpSpPr>
                <p:cNvPr id="24" name="组合 23"/>
                <p:cNvGrpSpPr/>
                <p:nvPr/>
              </p:nvGrpSpPr>
              <p:grpSpPr>
                <a:xfrm>
                  <a:off x="3351" y="3486"/>
                  <a:ext cx="0" cy="5227"/>
                  <a:chOff x="2128044" y="2213648"/>
                  <a:chExt cx="0" cy="3319051"/>
                </a:xfrm>
              </p:grpSpPr>
              <p:cxnSp>
                <p:nvCxnSpPr>
                  <p:cNvPr id="25" name="直接连接符 24"/>
                  <p:cNvCxnSpPr>
                    <a:stCxn id="21" idx="4"/>
                    <a:endCxn id="22" idx="0"/>
                  </p:cNvCxnSpPr>
                  <p:nvPr>
                    <p:custDataLst>
                      <p:tags r:id="rId8"/>
                    </p:custDataLst>
                  </p:nvPr>
                </p:nvCxnSpPr>
                <p:spPr>
                  <a:xfrm>
                    <a:off x="2128044" y="2213648"/>
                    <a:ext cx="0" cy="1589676"/>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2" idx="4"/>
                    <a:endCxn id="23" idx="0"/>
                  </p:cNvCxnSpPr>
                  <p:nvPr>
                    <p:custDataLst>
                      <p:tags r:id="rId9"/>
                    </p:custDataLst>
                  </p:nvPr>
                </p:nvCxnSpPr>
                <p:spPr>
                  <a:xfrm>
                    <a:off x="2128044" y="3943024"/>
                    <a:ext cx="0" cy="1589675"/>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214" y="2102"/>
                <a:ext cx="5529" cy="1261"/>
                <a:chOff x="7383" y="2210"/>
                <a:chExt cx="5529" cy="1261"/>
              </a:xfrm>
            </p:grpSpPr>
            <p:sp>
              <p:nvSpPr>
                <p:cNvPr id="19" name="文本框 6"/>
                <p:cNvSpPr txBox="1"/>
                <p:nvPr>
                  <p:custDataLst>
                    <p:tags r:id="rId10"/>
                  </p:custDataLst>
                </p:nvPr>
              </p:nvSpPr>
              <p:spPr>
                <a:xfrm>
                  <a:off x="7383" y="2615"/>
                  <a:ext cx="5529" cy="85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技术支持同时安装多种香氛，满足用户对个性化香味的需求设备通常配备有独立的送香系统，允许用户调节不同香氛的浓度，以适应个人偏好或特定环境。</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1"/>
                  </p:custDataLst>
                </p:nvPr>
              </p:nvSpPr>
              <p:spPr>
                <a:xfrm>
                  <a:off x="7820" y="2210"/>
                  <a:ext cx="3567"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多香氛配置与送香技术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1" name="组合 10"/>
              <p:cNvGrpSpPr/>
              <p:nvPr/>
            </p:nvGrpSpPr>
            <p:grpSpPr>
              <a:xfrm>
                <a:off x="3214" y="3941"/>
                <a:ext cx="5529" cy="1614"/>
                <a:chOff x="7383" y="2210"/>
                <a:chExt cx="5529" cy="1615"/>
              </a:xfrm>
            </p:grpSpPr>
            <p:sp>
              <p:nvSpPr>
                <p:cNvPr id="16" name="文本框 6"/>
                <p:cNvSpPr txBox="1"/>
                <p:nvPr>
                  <p:custDataLst>
                    <p:tags r:id="rId12"/>
                  </p:custDataLst>
                </p:nvPr>
              </p:nvSpPr>
              <p:spPr>
                <a:xfrm>
                  <a:off x="7383" y="2615"/>
                  <a:ext cx="5529" cy="121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支持通过语音、手机小程序、智能控制面板等多种智能方式控制香氛的开闭，调节浓度和工作模式，提供更加人性化的使用体验。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3"/>
                  </p:custDataLst>
                </p:nvPr>
              </p:nvSpPr>
              <p:spPr>
                <a:xfrm>
                  <a:off x="7820" y="2210"/>
                  <a:ext cx="3240"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智能识别与控制技术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2" name="组合 11"/>
              <p:cNvGrpSpPr/>
              <p:nvPr/>
            </p:nvGrpSpPr>
            <p:grpSpPr>
              <a:xfrm>
                <a:off x="3214" y="5779"/>
                <a:ext cx="5529" cy="1538"/>
                <a:chOff x="7383" y="2210"/>
                <a:chExt cx="5529" cy="1539"/>
              </a:xfrm>
            </p:grpSpPr>
            <p:sp>
              <p:nvSpPr>
                <p:cNvPr id="13" name="文本框 6"/>
                <p:cNvSpPr txBox="1"/>
                <p:nvPr>
                  <p:custDataLst>
                    <p:tags r:id="rId14"/>
                  </p:custDataLst>
                </p:nvPr>
              </p:nvSpPr>
              <p:spPr>
                <a:xfrm>
                  <a:off x="7383" y="2615"/>
                  <a:ext cx="5529" cy="1134"/>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latin typeface="思源黑体 CN Light" panose="020B0300000000000000" pitchFamily="34" charset="-122"/>
                      <a:ea typeface="思源黑体 CN Light" panose="020B0300000000000000" pitchFamily="34" charset="-122"/>
                      <a:sym typeface="+mn-ea"/>
                    </a:rPr>
                    <a:t>通过云端服务器远程控制，可以获取设备工作数据和用户应用数据，实现智能化管理，以及实时环境质量监测，确保使用的便捷性和环境的适宜性。</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5"/>
                  </p:custDataLst>
                </p:nvPr>
              </p:nvSpPr>
              <p:spPr>
                <a:xfrm>
                  <a:off x="7820" y="2210"/>
                  <a:ext cx="3855" cy="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物联网（IoT）技术技术</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5" name="椭圆 4"/>
            <p:cNvSpPr/>
            <p:nvPr>
              <p:custDataLst>
                <p:tags r:id="rId16"/>
              </p:custDataLst>
            </p:nvPr>
          </p:nvSpPr>
          <p:spPr>
            <a:xfrm>
              <a:off x="794" y="2822"/>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1</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6" name="椭圆 5"/>
            <p:cNvSpPr/>
            <p:nvPr>
              <p:custDataLst>
                <p:tags r:id="rId17"/>
              </p:custDataLst>
            </p:nvPr>
          </p:nvSpPr>
          <p:spPr>
            <a:xfrm>
              <a:off x="794" y="5258"/>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2</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sp>
          <p:nvSpPr>
            <p:cNvPr id="8" name="椭圆 7"/>
            <p:cNvSpPr/>
            <p:nvPr>
              <p:custDataLst>
                <p:tags r:id="rId18"/>
              </p:custDataLst>
            </p:nvPr>
          </p:nvSpPr>
          <p:spPr>
            <a:xfrm>
              <a:off x="794" y="7694"/>
              <a:ext cx="941" cy="94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CN Bold" panose="020B0800000000000000" pitchFamily="34" charset="-122"/>
                  <a:ea typeface="思源黑体 CN Bold" panose="020B0800000000000000" pitchFamily="34" charset="-122"/>
                </a:rPr>
                <a:t>3</a:t>
              </a:r>
              <a:endParaRPr lang="en-US" altLang="zh-CN">
                <a:solidFill>
                  <a:schemeClr val="bg1"/>
                </a:solidFill>
                <a:latin typeface="思源黑体 CN Bold" panose="020B0800000000000000" pitchFamily="34" charset="-122"/>
                <a:ea typeface="思源黑体 CN Bold" panose="020B0800000000000000" pitchFamily="34" charset="-122"/>
              </a:endParaRPr>
            </a:p>
          </p:txBody>
        </p:sp>
      </p:grpSp>
      <p:sp>
        <p:nvSpPr>
          <p:cNvPr id="27" name="文本框 26"/>
          <p:cNvSpPr txBox="1"/>
          <p:nvPr/>
        </p:nvSpPr>
        <p:spPr>
          <a:xfrm>
            <a:off x="7188835" y="5881370"/>
            <a:ext cx="1570355" cy="890270"/>
          </a:xfrm>
          <a:prstGeom prst="rect">
            <a:avLst/>
          </a:prstGeom>
          <a:noFill/>
          <a:ln>
            <a:noFill/>
          </a:ln>
        </p:spPr>
        <p:txBody>
          <a:bodyPr wrap="square" lIns="91425" tIns="45700" rIns="91425" bIns="45700" anchor="t" anchorCtr="0">
            <a:noAutofit/>
          </a:bodyPr>
          <a:p>
            <a:pPr marL="171450" marR="0" lvl="0" indent="-171450" algn="l" rtl="0">
              <a:lnSpc>
                <a:spcPct val="150000"/>
              </a:lnSpc>
              <a:spcBef>
                <a:spcPts val="0"/>
              </a:spcBef>
              <a:spcAft>
                <a:spcPts val="0"/>
              </a:spcAft>
              <a:buClr>
                <a:schemeClr val="lt1"/>
              </a:buClr>
              <a:buSzPts val="1400"/>
              <a:buFont typeface="Arial" panose="020B0604020202020204"/>
              <a:buChar char="•"/>
            </a:pP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pic>
        <p:nvPicPr>
          <p:cNvPr id="29" name="图片 11" descr="_cgi-bin_mmwebwx-bin_webwxgetmsgimg__&amp;MsgID=5649641980210205176&amp;skey=@crypt_d83597cf_9af709f16998885de76c699fde4950af&amp;mmweb_appid=wx_webfilehelper"/>
          <p:cNvPicPr>
            <a:picLocks noChangeAspect="1"/>
          </p:cNvPicPr>
          <p:nvPr/>
        </p:nvPicPr>
        <p:blipFill>
          <a:blip r:embed="rId19">
            <a:clrChange>
              <a:clrFrom>
                <a:srgbClr val="FEFEFE">
                  <a:alpha val="100000"/>
                </a:srgbClr>
              </a:clrFrom>
              <a:clrTo>
                <a:srgbClr val="FEFEFE">
                  <a:alpha val="100000"/>
                  <a:alpha val="0"/>
                </a:srgbClr>
              </a:clrTo>
            </a:clrChange>
          </a:blip>
          <a:srcRect l="30670" t="20036" r="21788" b="30502"/>
          <a:stretch>
            <a:fillRect/>
          </a:stretch>
        </p:blipFill>
        <p:spPr>
          <a:xfrm>
            <a:off x="7019290" y="1592580"/>
            <a:ext cx="3401060" cy="3526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1" name="Text 0"/>
          <p:cNvSpPr/>
          <p:nvPr/>
        </p:nvSpPr>
        <p:spPr>
          <a:xfrm>
            <a:off x="622813" y="73152"/>
            <a:ext cx="2048636" cy="509270"/>
          </a:xfrm>
          <a:prstGeom prst="rect">
            <a:avLst/>
          </a:prstGeom>
          <a:noFill/>
        </p:spPr>
        <p:txBody>
          <a:bodyPr wrap="square" lIns="169333" tIns="169333" rIns="169333" bIns="169333" rtlCol="0" anchor="t">
            <a:spAutoFit/>
          </a:bodyPr>
          <a:p>
            <a:pPr marL="0" indent="0">
              <a:lnSpc>
                <a:spcPct val="80000"/>
              </a:lnSpc>
              <a:buNone/>
            </a:pPr>
            <a:r>
              <a:rPr lang="en-US" sz="1400" b="1" dirty="0">
                <a:solidFill>
                  <a:srgbClr val="FFFFFF"/>
                </a:solidFill>
                <a:latin typeface="微软雅黑" panose="020B0503020204020204" charset="-122"/>
                <a:ea typeface="微软雅黑" panose="020B0503020204020204" charset="-122"/>
                <a:cs typeface="微软雅黑" panose="020B0503020204020204" pitchFamily="34" charset="-120"/>
              </a:rPr>
              <a:t>个性化香氛产品</a:t>
            </a:r>
            <a:endParaRPr lang="en-US" sz="2000" dirty="0"/>
          </a:p>
        </p:txBody>
      </p:sp>
      <p:sp>
        <p:nvSpPr>
          <p:cNvPr id="1048712" name="Shape 1"/>
          <p:cNvSpPr/>
          <p:nvPr/>
        </p:nvSpPr>
        <p:spPr>
          <a:xfrm>
            <a:off x="720801" y="548640"/>
            <a:ext cx="11125379" cy="0"/>
          </a:xfrm>
          <a:custGeom>
            <a:avLst/>
            <a:gdLst/>
            <a:ahLst/>
            <a:cxnLst/>
            <a:rect l="l" t="t" r="r" b="b"/>
            <a:pathLst>
              <a:path w="8344034">
                <a:moveTo>
                  <a:pt x="8344034" y="0"/>
                </a:moveTo>
                <a:lnTo>
                  <a:pt x="0" y="0"/>
                </a:lnTo>
              </a:path>
            </a:pathLst>
          </a:custGeom>
          <a:noFill/>
          <a:ln w="9525">
            <a:solidFill>
              <a:srgbClr val="FF5925">
                <a:alpha val="59000"/>
              </a:srgbClr>
            </a:solidFill>
            <a:prstDash val="solid"/>
            <a:headEnd type="none"/>
            <a:tailEnd type="none"/>
          </a:ln>
        </p:spPr>
      </p:sp>
      <p:sp>
        <p:nvSpPr>
          <p:cNvPr id="1048713" name="Shape 2"/>
          <p:cNvSpPr/>
          <p:nvPr/>
        </p:nvSpPr>
        <p:spPr>
          <a:xfrm>
            <a:off x="226253" y="164271"/>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solidFill>
        </p:spPr>
      </p:sp>
      <p:sp>
        <p:nvSpPr>
          <p:cNvPr id="1048714" name="Shape 3"/>
          <p:cNvSpPr/>
          <p:nvPr/>
        </p:nvSpPr>
        <p:spPr>
          <a:xfrm>
            <a:off x="11646735" y="139887"/>
            <a:ext cx="420945" cy="420945"/>
          </a:xfrm>
          <a:custGeom>
            <a:avLst/>
            <a:gdLst/>
            <a:ahLst/>
            <a:cxnLst/>
            <a:rect l="l" t="t" r="r" b="b"/>
            <a:pathLst>
              <a:path w="315709" h="315709">
                <a:moveTo>
                  <a:pt x="157854" y="0"/>
                </a:moveTo>
                <a:lnTo>
                  <a:pt x="0" y="157854"/>
                </a:lnTo>
                <a:lnTo>
                  <a:pt x="157854" y="315709"/>
                </a:lnTo>
                <a:lnTo>
                  <a:pt x="315709" y="157854"/>
                </a:lnTo>
                <a:lnTo>
                  <a:pt x="157854" y="0"/>
                </a:lnTo>
                <a:close/>
              </a:path>
            </a:pathLst>
          </a:custGeom>
          <a:solidFill>
            <a:srgbClr val="FF5925">
              <a:alpha val="59000"/>
            </a:srgbClr>
          </a:solidFill>
        </p:spPr>
      </p:sp>
      <p:sp>
        <p:nvSpPr>
          <p:cNvPr id="1048716" name="Shape 5"/>
          <p:cNvSpPr/>
          <p:nvPr/>
        </p:nvSpPr>
        <p:spPr>
          <a:xfrm>
            <a:off x="6005689" y="1644904"/>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18" name="Text 7"/>
          <p:cNvSpPr/>
          <p:nvPr/>
        </p:nvSpPr>
        <p:spPr>
          <a:xfrm>
            <a:off x="6591156" y="876808"/>
            <a:ext cx="2908541"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产品线系列</a:t>
            </a:r>
            <a:endParaRPr lang="en-US" sz="2000" dirty="0"/>
          </a:p>
        </p:txBody>
      </p:sp>
      <p:sp>
        <p:nvSpPr>
          <p:cNvPr id="1048720" name="Shape 9"/>
          <p:cNvSpPr/>
          <p:nvPr/>
        </p:nvSpPr>
        <p:spPr>
          <a:xfrm>
            <a:off x="2180720" y="3197516"/>
            <a:ext cx="3684693" cy="1878471"/>
          </a:xfrm>
          <a:custGeom>
            <a:avLst/>
            <a:gdLst/>
            <a:ahLst/>
            <a:cxnLst/>
            <a:rect l="l" t="t" r="r" b="b"/>
            <a:pathLst>
              <a:path w="2763520" h="1408853">
                <a:moveTo>
                  <a:pt x="0" y="0"/>
                </a:moveTo>
                <a:lnTo>
                  <a:pt x="2763520" y="0"/>
                </a:lnTo>
                <a:lnTo>
                  <a:pt x="2763520" y="1408853"/>
                </a:lnTo>
                <a:lnTo>
                  <a:pt x="0" y="1408853"/>
                </a:lnTo>
                <a:close/>
              </a:path>
            </a:pathLst>
          </a:custGeom>
          <a:solidFill>
            <a:srgbClr val="FFFFFF"/>
          </a:solidFill>
        </p:spPr>
      </p:sp>
      <p:sp>
        <p:nvSpPr>
          <p:cNvPr id="1048721" name="Text 10"/>
          <p:cNvSpPr/>
          <p:nvPr/>
        </p:nvSpPr>
        <p:spPr>
          <a:xfrm>
            <a:off x="2367184" y="388463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a:t>
            </a:r>
            <a:r>
              <a:rPr lang="en-US" b="1" dirty="0">
                <a:solidFill>
                  <a:srgbClr val="000000"/>
                </a:solidFill>
                <a:latin typeface="微软雅黑" panose="020B0503020204020204" charset="-122"/>
                <a:ea typeface="微软雅黑" panose="020B0503020204020204" charset="-122"/>
                <a:cs typeface="微软雅黑" panose="020B0503020204020204" pitchFamily="34" charset="-120"/>
              </a:rPr>
              <a:t>定位</a:t>
            </a:r>
            <a:endParaRPr lang="en-US" sz="2000" dirty="0"/>
          </a:p>
        </p:txBody>
      </p:sp>
      <p:sp>
        <p:nvSpPr>
          <p:cNvPr id="1048723" name="Shape 12"/>
          <p:cNvSpPr/>
          <p:nvPr/>
        </p:nvSpPr>
        <p:spPr>
          <a:xfrm>
            <a:off x="3738219" y="3317707"/>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097175" name="Image 0" descr="/www/wwwroot/ppt/cache/2024-2-5-23/PGUlQnAlTn/1711121959807 - RY6yT7Q_ZH.png"/>
          <p:cNvPicPr>
            <a:picLocks noChangeAspect="1"/>
          </p:cNvPicPr>
          <p:nvPr/>
        </p:nvPicPr>
        <p:blipFill>
          <a:blip r:embed="rId1"/>
          <a:stretch>
            <a:fillRect/>
          </a:stretch>
        </p:blipFill>
        <p:spPr>
          <a:xfrm>
            <a:off x="3901209" y="2412219"/>
            <a:ext cx="399513" cy="343840"/>
          </a:xfrm>
          <a:prstGeom prst="rect">
            <a:avLst/>
          </a:prstGeom>
        </p:spPr>
      </p:pic>
      <p:sp>
        <p:nvSpPr>
          <p:cNvPr id="1048724" name="Shape 13"/>
          <p:cNvSpPr/>
          <p:nvPr/>
        </p:nvSpPr>
        <p:spPr>
          <a:xfrm>
            <a:off x="3785329" y="9158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5" name="Text 14"/>
          <p:cNvSpPr/>
          <p:nvPr/>
        </p:nvSpPr>
        <p:spPr>
          <a:xfrm>
            <a:off x="3880156" y="96461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1</a:t>
            </a:r>
            <a:endParaRPr lang="en-US" sz="2000" dirty="0"/>
          </a:p>
        </p:txBody>
      </p:sp>
      <p:sp>
        <p:nvSpPr>
          <p:cNvPr id="1048726" name="Shape 15"/>
          <p:cNvSpPr/>
          <p:nvPr/>
        </p:nvSpPr>
        <p:spPr>
          <a:xfrm>
            <a:off x="7730051" y="495390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sp>
        <p:nvSpPr>
          <p:cNvPr id="1048727" name="Text 16"/>
          <p:cNvSpPr/>
          <p:nvPr/>
        </p:nvSpPr>
        <p:spPr>
          <a:xfrm>
            <a:off x="7824877" y="5002677"/>
            <a:ext cx="514773"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en-US" b="1" dirty="0">
                <a:solidFill>
                  <a:srgbClr val="FFFFFF"/>
                </a:solidFill>
                <a:latin typeface="微软雅黑" panose="020B0503020204020204" charset="-122"/>
                <a:ea typeface="微软雅黑" panose="020B0503020204020204" charset="-122"/>
                <a:cs typeface="微软雅黑" panose="020B0503020204020204" pitchFamily="34" charset="-120"/>
              </a:rPr>
              <a:t>2</a:t>
            </a:r>
            <a:endParaRPr lang="en-US" sz="2000" dirty="0"/>
          </a:p>
        </p:txBody>
      </p:sp>
      <p:sp>
        <p:nvSpPr>
          <p:cNvPr id="1048728" name="Shape 17"/>
          <p:cNvSpPr/>
          <p:nvPr/>
        </p:nvSpPr>
        <p:spPr>
          <a:xfrm flipV="1">
            <a:off x="7714359" y="2907679"/>
            <a:ext cx="662657" cy="518160"/>
          </a:xfrm>
          <a:custGeom>
            <a:avLst/>
            <a:gdLst/>
            <a:ahLst/>
            <a:cxnLst/>
            <a:rect l="l" t="t" r="r" b="b"/>
            <a:pathLst>
              <a:path w="496993" h="388620">
                <a:moveTo>
                  <a:pt x="248497" y="388620"/>
                </a:moveTo>
                <a:lnTo>
                  <a:pt x="496993" y="194310"/>
                </a:lnTo>
                <a:lnTo>
                  <a:pt x="372745" y="194310"/>
                </a:lnTo>
                <a:lnTo>
                  <a:pt x="372745" y="0"/>
                </a:lnTo>
                <a:lnTo>
                  <a:pt x="124248" y="0"/>
                </a:lnTo>
                <a:lnTo>
                  <a:pt x="124248" y="194310"/>
                </a:lnTo>
                <a:lnTo>
                  <a:pt x="0" y="194310"/>
                </a:lnTo>
                <a:lnTo>
                  <a:pt x="248497" y="388620"/>
                </a:lnTo>
                <a:close/>
              </a:path>
            </a:pathLst>
          </a:custGeom>
          <a:solidFill>
            <a:srgbClr val="FF5925">
              <a:alpha val="41000"/>
            </a:srgbClr>
          </a:solidFill>
        </p:spPr>
      </p:sp>
      <p:pic>
        <p:nvPicPr>
          <p:cNvPr id="2" name="图片 1" descr="_cgi-bin_mmwebwx-bin_webwxgetmsgimg__&amp;MsgID=6990833358923894167&amp;skey=@crypt_d83597cf_18f984c5633581017af63cabd2711c1f&amp;mmweb_appid=wx_webfilehelper"/>
          <p:cNvPicPr>
            <a:picLocks noChangeAspect="1"/>
          </p:cNvPicPr>
          <p:nvPr/>
        </p:nvPicPr>
        <p:blipFill>
          <a:blip r:embed="rId2"/>
          <a:stretch>
            <a:fillRect/>
          </a:stretch>
        </p:blipFill>
        <p:spPr>
          <a:xfrm>
            <a:off x="5865495" y="2303145"/>
            <a:ext cx="1113155" cy="741680"/>
          </a:xfrm>
          <a:prstGeom prst="rect">
            <a:avLst/>
          </a:prstGeom>
        </p:spPr>
      </p:pic>
      <p:pic>
        <p:nvPicPr>
          <p:cNvPr id="6" name="图片 5" descr="_cgi-bin_mmwebwx-bin_webwxgetmsgimg__&amp;MsgID=2219551226074302173&amp;skey=@crypt_d83597cf_18f984c5633581017af63cabd2711c1f&amp;mmweb_appid=wx_webfilehelper"/>
          <p:cNvPicPr>
            <a:picLocks noChangeAspect="1"/>
          </p:cNvPicPr>
          <p:nvPr/>
        </p:nvPicPr>
        <p:blipFill>
          <a:blip r:embed="rId3"/>
          <a:stretch>
            <a:fillRect/>
          </a:stretch>
        </p:blipFill>
        <p:spPr>
          <a:xfrm>
            <a:off x="8622665" y="1384935"/>
            <a:ext cx="3451860" cy="1659890"/>
          </a:xfrm>
          <a:prstGeom prst="rect">
            <a:avLst/>
          </a:prstGeom>
        </p:spPr>
      </p:pic>
      <p:pic>
        <p:nvPicPr>
          <p:cNvPr id="9" name="图片 8" descr="_cgi-bin_mmwebwx-bin_webwxgetmsgimg__&amp;MsgID=2905441165670813400&amp;skey=@crypt_d83597cf_18f984c5633581017af63cabd2711c1f&amp;mmweb_appid=wx_webfilehelper"/>
          <p:cNvPicPr>
            <a:picLocks noChangeAspect="1"/>
          </p:cNvPicPr>
          <p:nvPr/>
        </p:nvPicPr>
        <p:blipFill>
          <a:blip r:embed="rId4"/>
          <a:stretch>
            <a:fillRect/>
          </a:stretch>
        </p:blipFill>
        <p:spPr>
          <a:xfrm>
            <a:off x="7825105" y="3044825"/>
            <a:ext cx="4161790" cy="3727450"/>
          </a:xfrm>
          <a:prstGeom prst="rect">
            <a:avLst/>
          </a:prstGeom>
        </p:spPr>
      </p:pic>
      <p:sp>
        <p:nvSpPr>
          <p:cNvPr id="12" name="Shape 15"/>
          <p:cNvSpPr/>
          <p:nvPr/>
        </p:nvSpPr>
        <p:spPr>
          <a:xfrm>
            <a:off x="7730051" y="4956449"/>
            <a:ext cx="704427" cy="704427"/>
          </a:xfrm>
          <a:custGeom>
            <a:avLst/>
            <a:gdLst/>
            <a:ahLst/>
            <a:cxnLst/>
            <a:rect l="l" t="t" r="r" b="b"/>
            <a:pathLst>
              <a:path w="528320" h="528320">
                <a:moveTo>
                  <a:pt x="264160" y="0"/>
                </a:moveTo>
                <a:cubicBezTo>
                  <a:pt x="409954" y="0"/>
                  <a:pt x="528320" y="118366"/>
                  <a:pt x="528320" y="264160"/>
                </a:cubicBezTo>
                <a:cubicBezTo>
                  <a:pt x="528320" y="409954"/>
                  <a:pt x="409954" y="528320"/>
                  <a:pt x="264160" y="528320"/>
                </a:cubicBezTo>
                <a:cubicBezTo>
                  <a:pt x="118366" y="528320"/>
                  <a:pt x="0" y="409954"/>
                  <a:pt x="0" y="264160"/>
                </a:cubicBezTo>
                <a:cubicBezTo>
                  <a:pt x="0" y="118366"/>
                  <a:pt x="118366" y="0"/>
                  <a:pt x="264160" y="0"/>
                </a:cubicBezTo>
                <a:close/>
              </a:path>
            </a:pathLst>
          </a:custGeom>
          <a:solidFill>
            <a:srgbClr val="FF5925">
              <a:alpha val="70000"/>
            </a:srgbClr>
          </a:solidFill>
        </p:spPr>
      </p:sp>
      <p:pic>
        <p:nvPicPr>
          <p:cNvPr id="13" name="图片 -2147481912" descr="16ac4b97435599490e13c0069bb1a12"/>
          <p:cNvPicPr>
            <a:picLocks noChangeAspect="1"/>
          </p:cNvPicPr>
          <p:nvPr/>
        </p:nvPicPr>
        <p:blipFill>
          <a:blip r:embed="rId5">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sp>
        <p:nvSpPr>
          <p:cNvPr id="14" name="Rectangle 7"/>
          <p:cNvSpPr>
            <a:spLocks noChangeArrowheads="1"/>
          </p:cNvSpPr>
          <p:nvPr>
            <p:custDataLst>
              <p:tags r:id="rId6"/>
            </p:custDataLst>
          </p:nvPr>
        </p:nvSpPr>
        <p:spPr bwMode="auto">
          <a:xfrm>
            <a:off x="1508982" y="741527"/>
            <a:ext cx="2686577" cy="499110"/>
          </a:xfrm>
          <a:prstGeom prst="rect">
            <a:avLst/>
          </a:prstGeom>
          <a:noFill/>
          <a:ln w="9525">
            <a:noFill/>
            <a:miter lim="800000"/>
          </a:ln>
        </p:spPr>
        <p:txBody>
          <a:bodyPr wrap="square" lIns="68580" tIns="34290" rIns="68580" bIns="34290">
            <a:spAutoFit/>
          </a:bodyPr>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市场已有</a:t>
            </a:r>
            <a:endPar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15" name="椭圆 14"/>
          <p:cNvSpPr/>
          <p:nvPr>
            <p:custDataLst>
              <p:tags r:id="rId7"/>
            </p:custDataLst>
          </p:nvPr>
        </p:nvSpPr>
        <p:spPr>
          <a:xfrm>
            <a:off x="312245" y="574275"/>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8"/>
            </p:custDataLst>
          </p:nvPr>
        </p:nvSpPr>
        <p:spPr>
          <a:xfrm>
            <a:off x="269348" y="718738"/>
            <a:ext cx="895120" cy="521970"/>
          </a:xfrm>
          <a:prstGeom prst="rect">
            <a:avLst/>
          </a:prstGeom>
          <a:noFill/>
        </p:spPr>
        <p:txBody>
          <a:bodyPr wrap="square" rtlCol="0">
            <a:spAutoFit/>
          </a:bodyPr>
          <a:p>
            <a:pPr algn="ctr"/>
            <a:r>
              <a:rPr lang="en-US" altLang="zh-CN" sz="2800">
                <a:solidFill>
                  <a:schemeClr val="bg1"/>
                </a:solidFill>
                <a:latin typeface="思源黑体 CN Bold" charset="0"/>
                <a:ea typeface="思源黑体 CN Bold" charset="0"/>
                <a:cs typeface="思源黑体 CN Light" panose="020B0300000000000000" pitchFamily="34" charset="-122"/>
              </a:rPr>
              <a:t>2.2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7" name="Text 10"/>
          <p:cNvSpPr/>
          <p:nvPr/>
        </p:nvSpPr>
        <p:spPr>
          <a:xfrm>
            <a:off x="6285769" y="2248875"/>
            <a:ext cx="3404729" cy="669925"/>
          </a:xfrm>
          <a:prstGeom prst="rect">
            <a:avLst/>
          </a:prstGeom>
          <a:noFill/>
        </p:spPr>
        <p:txBody>
          <a:bodyPr wrap="square" lIns="169333" tIns="169333" rIns="169333" bIns="169333" rtlCol="0" anchor="t">
            <a:spAutoFit/>
          </a:bodyPr>
          <a:p>
            <a:pPr marL="0" indent="0" algn="ctr">
              <a:lnSpc>
                <a:spcPct val="120000"/>
              </a:lnSpc>
              <a:spcBef>
                <a:spcPts val="375"/>
              </a:spcBef>
              <a:buNone/>
            </a:pPr>
            <a:r>
              <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rPr>
              <a:t>竞品外观</a:t>
            </a:r>
            <a:endParaRPr lang="zh-CN" altLang="en-US" b="1" dirty="0">
              <a:solidFill>
                <a:srgbClr val="000000"/>
              </a:solidFill>
              <a:latin typeface="微软雅黑" panose="020B0503020204020204" charset="-122"/>
              <a:ea typeface="微软雅黑" panose="020B0503020204020204" charset="-122"/>
              <a:cs typeface="微软雅黑" panose="020B0503020204020204" pitchFamily="34" charset="-12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pic>
        <p:nvPicPr>
          <p:cNvPr id="18" name="图片 17" descr="_cgi-bin_mmwebwx-bin_webwxgetmsgimg__&amp;MsgID=2581974270206059255&amp;skey=@crypt_d83597cf_18f984c5633581017af63cabd2711c1f&amp;mmweb_appid=wx_webfilehelper"/>
          <p:cNvPicPr>
            <a:picLocks noChangeAspect="1"/>
          </p:cNvPicPr>
          <p:nvPr/>
        </p:nvPicPr>
        <p:blipFill>
          <a:blip r:embed="rId1"/>
          <a:stretch>
            <a:fillRect/>
          </a:stretch>
        </p:blipFill>
        <p:spPr>
          <a:xfrm>
            <a:off x="722630" y="452120"/>
            <a:ext cx="3187065" cy="4209415"/>
          </a:xfrm>
          <a:prstGeom prst="rect">
            <a:avLst/>
          </a:prstGeom>
        </p:spPr>
      </p:pic>
      <p:pic>
        <p:nvPicPr>
          <p:cNvPr id="21" name="图片 20" descr="_cgi-bin_mmwebwx-bin_webwxgetmsgimg__&amp;MsgID=9081674065798316493&amp;skey=@crypt_d83597cf_18f984c5633581017af63cabd2711c1f&amp;mmweb_appid=wx_webfilehelper"/>
          <p:cNvPicPr>
            <a:picLocks noChangeAspect="1"/>
          </p:cNvPicPr>
          <p:nvPr/>
        </p:nvPicPr>
        <p:blipFill>
          <a:blip r:embed="rId2"/>
          <a:stretch>
            <a:fillRect/>
          </a:stretch>
        </p:blipFill>
        <p:spPr>
          <a:xfrm>
            <a:off x="8129270" y="3342640"/>
            <a:ext cx="3434080" cy="2282825"/>
          </a:xfrm>
          <a:prstGeom prst="rect">
            <a:avLst/>
          </a:prstGeom>
        </p:spPr>
      </p:pic>
      <p:pic>
        <p:nvPicPr>
          <p:cNvPr id="22" name="图片 21" descr="_cgi-bin_mmwebwx-bin_webwxgetmsgimg__&amp;MsgID=2916650353352776999&amp;skey=@crypt_d83597cf_18f984c5633581017af63cabd2711c1f&amp;mmweb_appid=wx_webfilehelper"/>
          <p:cNvPicPr>
            <a:picLocks noChangeAspect="1"/>
          </p:cNvPicPr>
          <p:nvPr/>
        </p:nvPicPr>
        <p:blipFill>
          <a:blip r:embed="rId3"/>
          <a:srcRect l="4089" t="61714" r="40376"/>
          <a:stretch>
            <a:fillRect/>
          </a:stretch>
        </p:blipFill>
        <p:spPr>
          <a:xfrm>
            <a:off x="4861560" y="847725"/>
            <a:ext cx="3900170" cy="381381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产品优势服务</a:t>
              </a:r>
              <a:endPar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sym typeface="+mn-ea"/>
                </a:rPr>
                <a:t>2.3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930277" y="911758"/>
            <a:ext cx="9827227" cy="4602055"/>
            <a:chOff x="784" y="1411"/>
            <a:chExt cx="16959" cy="7939"/>
          </a:xfrm>
        </p:grpSpPr>
        <p:sp>
          <p:nvSpPr>
            <p:cNvPr id="4" name="iṧ1iḍe"/>
            <p:cNvSpPr/>
            <p:nvPr>
              <p:custDataLst>
                <p:tags r:id="rId4"/>
              </p:custDataLst>
            </p:nvPr>
          </p:nvSpPr>
          <p:spPr bwMode="auto">
            <a:xfrm>
              <a:off x="15263" y="4526"/>
              <a:ext cx="949" cy="681"/>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00">
                <a:latin typeface="思源黑体 CN Light" panose="020B0300000000000000" pitchFamily="34" charset="-122"/>
                <a:ea typeface="思源黑体 CN Light" panose="020B0300000000000000" pitchFamily="34" charset="-122"/>
                <a:cs typeface="+mn-ea"/>
                <a:sym typeface="+mn-lt"/>
              </a:endParaRPr>
            </a:p>
          </p:txBody>
        </p:sp>
        <p:grpSp>
          <p:nvGrpSpPr>
            <p:cNvPr id="5" name="组合 4"/>
            <p:cNvGrpSpPr/>
            <p:nvPr/>
          </p:nvGrpSpPr>
          <p:grpSpPr>
            <a:xfrm>
              <a:off x="784" y="1411"/>
              <a:ext cx="16959" cy="7939"/>
              <a:chOff x="784" y="1736"/>
              <a:chExt cx="16959" cy="7939"/>
            </a:xfrm>
          </p:grpSpPr>
          <p:cxnSp>
            <p:nvCxnSpPr>
              <p:cNvPr id="9" name="ï$1îḋe"/>
              <p:cNvCxnSpPr/>
              <p:nvPr>
                <p:custDataLst>
                  <p:tags r:id="rId5"/>
                </p:custDataLst>
              </p:nvPr>
            </p:nvCxnSpPr>
            <p:spPr>
              <a:xfrm>
                <a:off x="6854"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íšḻidê"/>
              <p:cNvCxnSpPr/>
              <p:nvPr>
                <p:custDataLst>
                  <p:tags r:id="rId6"/>
                </p:custDataLst>
              </p:nvPr>
            </p:nvCxnSpPr>
            <p:spPr>
              <a:xfrm>
                <a:off x="12789" y="7383"/>
                <a:ext cx="0" cy="229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84" y="2165"/>
                <a:ext cx="6226" cy="5293"/>
                <a:chOff x="497743" y="1374849"/>
                <a:chExt cx="3953381" cy="3361230"/>
              </a:xfrm>
            </p:grpSpPr>
            <p:sp>
              <p:nvSpPr>
                <p:cNvPr id="29" name="íŝḻíďé"/>
                <p:cNvSpPr/>
                <p:nvPr>
                  <p:custDataLst>
                    <p:tags r:id="rId7"/>
                  </p:custDataLst>
                </p:nvPr>
              </p:nvSpPr>
              <p:spPr>
                <a:xfrm>
                  <a:off x="2071163" y="1374849"/>
                  <a:ext cx="805847" cy="797179"/>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0000"/>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7" name="ïṥļíďè"/>
                <p:cNvSpPr/>
                <p:nvPr>
                  <p:custDataLst>
                    <p:tags r:id="rId8"/>
                  </p:custDataLst>
                </p:nvPr>
              </p:nvSpPr>
              <p:spPr bwMode="auto">
                <a:xfrm>
                  <a:off x="497743" y="3079811"/>
                  <a:ext cx="3953381" cy="165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通过集成的先进传感器，我们的设备能实时监测室内环境质量并自动调整香氛释放，保证用户享受到最适宜的香氛浓度和品质。</a:t>
                  </a:r>
                  <a:endParaRPr lang="zh-CN" altLang="en-US"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dirty="0">
                    <a:solidFill>
                      <a:schemeClr val="tx1"/>
                    </a:solidFill>
                    <a:latin typeface="思源黑体 CN Light" panose="020B0300000000000000" pitchFamily="34" charset="-122"/>
                    <a:ea typeface="思源黑体 CN Light" panose="020B0300000000000000" pitchFamily="34" charset="-122"/>
                    <a:cs typeface="+mn-ea"/>
                    <a:sym typeface="+mn-ea"/>
                  </a:endParaRPr>
                </a:p>
              </p:txBody>
            </p:sp>
            <p:sp>
              <p:nvSpPr>
                <p:cNvPr id="28" name="iṣľiḋe"/>
                <p:cNvSpPr txBox="1"/>
                <p:nvPr>
                  <p:custDataLst>
                    <p:tags r:id="rId9"/>
                  </p:custDataLst>
                </p:nvPr>
              </p:nvSpPr>
              <p:spPr bwMode="auto">
                <a:xfrm>
                  <a:off x="679372" y="2396713"/>
                  <a:ext cx="3528885" cy="4465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智能环境感应与实时调节</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2" name="组合 11"/>
              <p:cNvGrpSpPr/>
              <p:nvPr/>
            </p:nvGrpSpPr>
            <p:grpSpPr>
              <a:xfrm>
                <a:off x="7344" y="1985"/>
                <a:ext cx="4889" cy="6157"/>
                <a:chOff x="4663312" y="1260273"/>
                <a:chExt cx="3104480" cy="3910227"/>
              </a:xfrm>
            </p:grpSpPr>
            <p:sp>
              <p:nvSpPr>
                <p:cNvPr id="24" name="îsḻiďê"/>
                <p:cNvSpPr/>
                <p:nvPr>
                  <p:custDataLst>
                    <p:tags r:id="rId10"/>
                  </p:custDataLst>
                </p:nvPr>
              </p:nvSpPr>
              <p:spPr>
                <a:xfrm>
                  <a:off x="5802442" y="1260273"/>
                  <a:ext cx="1205237" cy="102677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22" name="íṧḷîďé"/>
                <p:cNvSpPr/>
                <p:nvPr>
                  <p:custDataLst>
                    <p:tags r:id="rId11"/>
                  </p:custDataLst>
                </p:nvPr>
              </p:nvSpPr>
              <p:spPr bwMode="auto">
                <a:xfrm>
                  <a:off x="4663312" y="3333299"/>
                  <a:ext cx="3104480" cy="183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我们的个性化香氛控制设备让每位用户从丰富的香氛库中进行挑选，轻松定制属于自己的独特香氛环境。无论是清新、舒缓还是活力充沛的气息</a:t>
                  </a:r>
                  <a:endParaRPr lang="zh-CN" altLang="en-US" dirty="0">
                    <a:solidFill>
                      <a:schemeClr val="tx1"/>
                    </a:solidFill>
                    <a:latin typeface="思源黑体 CN Light" panose="020B0300000000000000" pitchFamily="34" charset="-122"/>
                    <a:ea typeface="思源黑体 CN Light" panose="020B0300000000000000" pitchFamily="34" charset="-122"/>
                    <a:cs typeface="+mn-ea"/>
                    <a:sym typeface="+mn-ea"/>
                  </a:endParaRPr>
                </a:p>
              </p:txBody>
            </p:sp>
            <p:sp>
              <p:nvSpPr>
                <p:cNvPr id="23" name="îşḷîḍè"/>
                <p:cNvSpPr txBox="1"/>
                <p:nvPr>
                  <p:custDataLst>
                    <p:tags r:id="rId12"/>
                  </p:custDataLst>
                </p:nvPr>
              </p:nvSpPr>
              <p:spPr bwMode="auto">
                <a:xfrm>
                  <a:off x="4705760" y="2633479"/>
                  <a:ext cx="3062029" cy="446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满足每位用户的专属偏好</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nvGrpSpPr>
              <p:cNvPr id="14" name="组合 13"/>
              <p:cNvGrpSpPr/>
              <p:nvPr/>
            </p:nvGrpSpPr>
            <p:grpSpPr>
              <a:xfrm>
                <a:off x="12444" y="1736"/>
                <a:ext cx="5299" cy="6154"/>
                <a:chOff x="7952915" y="1102038"/>
                <a:chExt cx="3365482" cy="3908345"/>
              </a:xfrm>
            </p:grpSpPr>
            <p:sp>
              <p:nvSpPr>
                <p:cNvPr id="17" name="î$1íḑé"/>
                <p:cNvSpPr/>
                <p:nvPr>
                  <p:custDataLst>
                    <p:tags r:id="rId13"/>
                  </p:custDataLst>
                </p:nvPr>
              </p:nvSpPr>
              <p:spPr>
                <a:xfrm>
                  <a:off x="8937040" y="1102038"/>
                  <a:ext cx="1178305" cy="109918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03</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sp>
              <p:nvSpPr>
                <p:cNvPr id="19" name="ïślïdê"/>
                <p:cNvSpPr/>
                <p:nvPr>
                  <p:custDataLst>
                    <p:tags r:id="rId14"/>
                  </p:custDataLst>
                </p:nvPr>
              </p:nvSpPr>
              <p:spPr bwMode="auto">
                <a:xfrm>
                  <a:off x="7952915" y="3493795"/>
                  <a:ext cx="3146246" cy="15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dirty="0">
                      <a:latin typeface="思源黑体 CN Light" panose="020B0300000000000000" pitchFamily="34" charset="-122"/>
                      <a:ea typeface="思源黑体 CN Light" panose="020B0300000000000000" pitchFamily="34" charset="-122"/>
                      <a:sym typeface="+mn-ea"/>
                    </a:rPr>
                    <a:t>设备完美支持主流智能家居平台，使用户可以方便地通过智能设备进行交互和控制。</a:t>
                  </a:r>
                  <a:endParaRPr lang="zh-CN" altLang="en-US" dirty="0">
                    <a:latin typeface="思源黑体 CN Light" panose="020B0300000000000000" pitchFamily="34" charset="-122"/>
                    <a:ea typeface="思源黑体 CN Light" panose="020B0300000000000000" pitchFamily="34" charset="-122"/>
                    <a:sym typeface="+mn-ea"/>
                  </a:endParaRPr>
                </a:p>
              </p:txBody>
            </p:sp>
            <p:sp>
              <p:nvSpPr>
                <p:cNvPr id="20" name="isľiďe"/>
                <p:cNvSpPr txBox="1"/>
                <p:nvPr>
                  <p:custDataLst>
                    <p:tags r:id="rId15"/>
                  </p:custDataLst>
                </p:nvPr>
              </p:nvSpPr>
              <p:spPr bwMode="auto">
                <a:xfrm>
                  <a:off x="8171455" y="2633233"/>
                  <a:ext cx="3146942" cy="4466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pPr>
                  <a:r>
                    <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rPr>
                    <a:t>优化的智能家居集成与控制便捷性</a:t>
                  </a: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sym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03</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运营模式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254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产品</a:t>
              </a: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策略</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5" name="矩形 4"/>
          <p:cNvSpPr/>
          <p:nvPr/>
        </p:nvSpPr>
        <p:spPr>
          <a:xfrm>
            <a:off x="7590790" y="1130300"/>
            <a:ext cx="4122420" cy="311785"/>
          </a:xfrm>
          <a:prstGeom prst="rect">
            <a:avLst/>
          </a:prstGeom>
          <a:solidFill>
            <a:srgbClr val="002060"/>
          </a:solidFill>
          <a:ln>
            <a:solidFill>
              <a:srgbClr val="0070C0"/>
            </a:solidFill>
          </a:ln>
        </p:spPr>
        <p:style>
          <a:lnRef idx="0">
            <a:srgbClr val="FFFFFF"/>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normAutofit fontScale="8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矩形 8"/>
          <p:cNvSpPr/>
          <p:nvPr/>
        </p:nvSpPr>
        <p:spPr>
          <a:xfrm flipH="1">
            <a:off x="863600" y="1519555"/>
            <a:ext cx="5930900" cy="1198880"/>
          </a:xfrm>
          <a:prstGeom prst="rect">
            <a:avLst/>
          </a:prstGeom>
          <a:ln>
            <a:noFill/>
          </a:ln>
        </p:spPr>
        <p:txBody>
          <a:bodyPr wrap="square" lIns="91440" tIns="45720" rIns="91440" bIns="45720" anchor="t">
            <a:spAutoFit/>
          </a:bodyPr>
          <a:lstStyle/>
          <a:p>
            <a:pPr defTabSz="913765">
              <a:lnSpc>
                <a:spcPct val="120000"/>
              </a:lnSpc>
            </a:pPr>
            <a:r>
              <a:rPr lang="en-US" altLang="zh-CN" sz="14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r>
              <a:rPr lang="zh-CN" altLang="en-US" sz="20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rPr>
              <a:t>个性化香氛控制设备将对市场进行划分，2023年将在南昌市进行推广，预计未来将推广至江西省，乃至覆盖江西周边省份，走向全国。</a:t>
            </a:r>
            <a:endParaRPr lang="zh-CN" altLang="en-US" sz="2000" dirty="0">
              <a:solidFill>
                <a:schemeClr val="tx1"/>
              </a:solidFill>
              <a:latin typeface="华文楷体" panose="02010600040101010101" charset="-122"/>
              <a:ea typeface="华文楷体" panose="02010600040101010101" charset="-122"/>
              <a:cs typeface="华文楷体" panose="02010600040101010101" charset="-122"/>
              <a:sym typeface="思源黑体 CN Medium" panose="020B0600000000000000" pitchFamily="34" charset="-122"/>
            </a:endParaRPr>
          </a:p>
        </p:txBody>
      </p:sp>
      <p:sp>
        <p:nvSpPr>
          <p:cNvPr id="10" name="文本框 9"/>
          <p:cNvSpPr txBox="1"/>
          <p:nvPr>
            <p:custDataLst>
              <p:tags r:id="rId2"/>
            </p:custDataLst>
          </p:nvPr>
        </p:nvSpPr>
        <p:spPr>
          <a:xfrm>
            <a:off x="1324191" y="4449986"/>
            <a:ext cx="4782839" cy="39878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20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产品线拓展</a:t>
            </a:r>
            <a:endParaRPr kumimoji="0" lang="zh-CN" altLang="en-US" sz="20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矩形 10"/>
          <p:cNvSpPr/>
          <p:nvPr>
            <p:custDataLst>
              <p:tags r:id="rId3"/>
            </p:custDataLst>
          </p:nvPr>
        </p:nvSpPr>
        <p:spPr>
          <a:xfrm flipH="1">
            <a:off x="1323975" y="4900930"/>
            <a:ext cx="5156200" cy="681355"/>
          </a:xfrm>
          <a:prstGeom prst="rect">
            <a:avLst/>
          </a:prstGeom>
          <a:ln>
            <a:noFill/>
          </a:ln>
        </p:spPr>
        <p:txBody>
          <a:bodyPr wrap="square" lIns="91440" tIns="45720" rIns="91440" bIns="45720" anchor="t">
            <a:spAutoFit/>
          </a:bodyPr>
          <a:lstStyle/>
          <a:p>
            <a:pPr defTabSz="913765">
              <a:lnSpc>
                <a:spcPct val="120000"/>
              </a:lnSpc>
            </a:pP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针对不同场合和需求的香氛套装，如办公室专用、卧室专用、聚会专用等</a:t>
            </a:r>
            <a:endPar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矩形 11"/>
          <p:cNvSpPr/>
          <p:nvPr>
            <p:custDataLst>
              <p:tags r:id="rId4"/>
            </p:custDataLst>
          </p:nvPr>
        </p:nvSpPr>
        <p:spPr>
          <a:xfrm>
            <a:off x="863715" y="4641695"/>
            <a:ext cx="387212" cy="387210"/>
          </a:xfrm>
          <a:prstGeom prst="rect">
            <a:avLst/>
          </a:prstGeom>
          <a:solidFill>
            <a:srgbClr val="0070C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任意多边形 25"/>
          <p:cNvSpPr/>
          <p:nvPr>
            <p:custDataLst>
              <p:tags r:id="rId5"/>
            </p:custDataLst>
          </p:nvPr>
        </p:nvSpPr>
        <p:spPr bwMode="auto">
          <a:xfrm>
            <a:off x="967731" y="4768108"/>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文本框 12"/>
          <p:cNvSpPr txBox="1"/>
          <p:nvPr>
            <p:custDataLst>
              <p:tags r:id="rId6"/>
            </p:custDataLst>
          </p:nvPr>
        </p:nvSpPr>
        <p:spPr>
          <a:xfrm>
            <a:off x="1324191" y="3021860"/>
            <a:ext cx="4782839" cy="398780"/>
          </a:xfrm>
          <a:prstGeom prst="rect">
            <a:avLst/>
          </a:prstGeom>
          <a:noFill/>
          <a:ln>
            <a:noFill/>
          </a:ln>
        </p:spPr>
        <p:txBody>
          <a:bodyPr wrap="square" lIns="91440" tIns="45720" rIns="91440" bIns="45720" anchor="ctr" anchorCtr="0">
            <a:spAutoFit/>
          </a:bodyPr>
          <a:lstStyle/>
          <a:p>
            <a:pPr marR="0" lvl="0" defTabSz="913765" rtl="0" eaLnBrk="1" fontAlgn="auto" latinLnBrk="0" hangingPunct="1">
              <a:lnSpc>
                <a:spcPct val="100000"/>
              </a:lnSpc>
              <a:spcBef>
                <a:spcPts val="0"/>
              </a:spcBef>
              <a:spcAft>
                <a:spcPts val="0"/>
              </a:spcAft>
              <a:buClrTx/>
              <a:buSzPct val="25000"/>
              <a:defRPr/>
            </a:pPr>
            <a:r>
              <a:rPr kumimoji="0" lang="zh-CN" altLang="en-US" sz="20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产品差异化</a:t>
            </a:r>
            <a:endParaRPr kumimoji="0" lang="zh-CN" altLang="en-US" sz="20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矩形 15"/>
          <p:cNvSpPr/>
          <p:nvPr>
            <p:custDataLst>
              <p:tags r:id="rId7"/>
            </p:custDataLst>
          </p:nvPr>
        </p:nvSpPr>
        <p:spPr>
          <a:xfrm flipH="1">
            <a:off x="1323975" y="3405505"/>
            <a:ext cx="5213985" cy="681355"/>
          </a:xfrm>
          <a:prstGeom prst="rect">
            <a:avLst/>
          </a:prstGeom>
          <a:ln>
            <a:noFill/>
          </a:ln>
        </p:spPr>
        <p:txBody>
          <a:bodyPr wrap="square" lIns="91440" tIns="45720" rIns="91440" bIns="45720" anchor="t">
            <a:spAutoFit/>
          </a:bodyPr>
          <a:lstStyle/>
          <a:p>
            <a:pPr defTabSz="913765">
              <a:lnSpc>
                <a:spcPct val="120000"/>
              </a:lnSpc>
            </a:pPr>
            <a:r>
              <a:rPr lang="zh-CN" altLang="en-US" sz="16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通过宣传产品能够根据用户的生理数据调节香氛，展示其对提升生活质量和健康管理的积极作用。</a:t>
            </a:r>
            <a:endParaRPr lang="zh-CN" altLang="en-US" sz="16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矩形 19"/>
          <p:cNvSpPr/>
          <p:nvPr>
            <p:custDataLst>
              <p:tags r:id="rId8"/>
            </p:custDataLst>
          </p:nvPr>
        </p:nvSpPr>
        <p:spPr>
          <a:xfrm>
            <a:off x="863715" y="3213002"/>
            <a:ext cx="387212" cy="387210"/>
          </a:xfrm>
          <a:prstGeom prst="rect">
            <a:avLst/>
          </a:prstGeom>
          <a:solidFill>
            <a:srgbClr val="0070C0"/>
          </a:solidFill>
        </p:spPr>
        <p:style>
          <a:lnRef idx="0">
            <a:srgbClr val="FFFFFF"/>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任意多边形 31"/>
          <p:cNvSpPr/>
          <p:nvPr>
            <p:custDataLst>
              <p:tags r:id="rId9"/>
            </p:custDataLst>
          </p:nvPr>
        </p:nvSpPr>
        <p:spPr bwMode="auto">
          <a:xfrm>
            <a:off x="967731" y="3325017"/>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8" name="图片 27"/>
          <p:cNvPicPr>
            <a:picLocks noChangeAspect="1"/>
          </p:cNvPicPr>
          <p:nvPr/>
        </p:nvPicPr>
        <p:blipFill>
          <a:blip r:embed="rId10"/>
          <a:stretch>
            <a:fillRect/>
          </a:stretch>
        </p:blipFill>
        <p:spPr>
          <a:xfrm>
            <a:off x="7590790" y="1331595"/>
            <a:ext cx="4122420" cy="4648835"/>
          </a:xfrm>
          <a:prstGeom prst="rect">
            <a:avLst/>
          </a:prstGeom>
        </p:spPr>
      </p:pic>
      <p:sp>
        <p:nvSpPr>
          <p:cNvPr id="29" name="文本框 28"/>
          <p:cNvSpPr txBox="1"/>
          <p:nvPr/>
        </p:nvSpPr>
        <p:spPr>
          <a:xfrm>
            <a:off x="7590790" y="5980430"/>
            <a:ext cx="4328160" cy="506095"/>
          </a:xfrm>
          <a:prstGeom prst="rect">
            <a:avLst/>
          </a:prstGeom>
          <a:noFill/>
          <a:ln>
            <a:noFill/>
          </a:ln>
        </p:spPr>
        <p:txBody>
          <a:bodyPr wrap="square" lIns="91425" tIns="45700" rIns="91425" bIns="45700" anchor="t" anchorCtr="0">
            <a:noAutofit/>
          </a:bodyPr>
          <a:p>
            <a:pPr marL="171450" marR="0" lvl="0" indent="-171450" algn="l" rtl="0">
              <a:lnSpc>
                <a:spcPct val="150000"/>
              </a:lnSpc>
              <a:spcBef>
                <a:spcPts val="0"/>
              </a:spcBef>
              <a:spcAft>
                <a:spcPts val="0"/>
              </a:spcAft>
              <a:buClr>
                <a:schemeClr val="lt1"/>
              </a:buClr>
              <a:buSzPts val="1400"/>
              <a:buFont typeface="Arial" panose="020B0604020202020204"/>
              <a:buChar char="•"/>
            </a:pPr>
            <a:r>
              <a:rPr lang="en-US" altLang="en-US" sz="1600" b="0" i="0">
                <a:solidFill>
                  <a:schemeClr val="tx1"/>
                </a:solidFill>
                <a:latin typeface="微软雅黑" panose="020B0503020204020204" charset="-122"/>
                <a:ea typeface="微软雅黑" panose="020B0503020204020204" charset="-122"/>
                <a:cs typeface="Arial" panose="020B0604020202020204"/>
                <a:sym typeface="Arial" panose="020B0604020202020204"/>
              </a:rPr>
              <a:t>AI</a:t>
            </a:r>
            <a:r>
              <a:rPr lang="zh-CN" altLang="en-US" sz="1600" b="0" i="0">
                <a:solidFill>
                  <a:schemeClr val="tx1"/>
                </a:solidFill>
                <a:latin typeface="微软雅黑" panose="020B0503020204020204" charset="-122"/>
                <a:ea typeface="微软雅黑" panose="020B0503020204020204" charset="-122"/>
                <a:cs typeface="Arial" panose="020B0604020202020204"/>
                <a:sym typeface="Arial" panose="020B0604020202020204"/>
              </a:rPr>
              <a:t>下的智能手表状的个性化香氛控制设备</a:t>
            </a:r>
            <a:endParaRPr lang="zh-CN" altLang="en-US" sz="16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254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营销策略</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3" name="1"/>
          <p:cNvSpPr/>
          <p:nvPr>
            <p:custDataLst>
              <p:tags r:id="rId2"/>
            </p:custDataLst>
          </p:nvPr>
        </p:nvSpPr>
        <p:spPr>
          <a:xfrm>
            <a:off x="1258570" y="1549400"/>
            <a:ext cx="10035540" cy="3759200"/>
          </a:xfrm>
          <a:prstGeom prst="roundRect">
            <a:avLst>
              <a:gd name="adj" fmla="val 50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p:nvPr>
            <p:custDataLst>
              <p:tags r:id="rId3"/>
            </p:custDataLst>
          </p:nvPr>
        </p:nvSpPr>
        <p:spPr>
          <a:xfrm>
            <a:off x="2159293" y="1710415"/>
            <a:ext cx="1767363" cy="542973"/>
          </a:xfrm>
          <a:prstGeom prst="roundRect">
            <a:avLst>
              <a:gd name="adj" fmla="val 50000"/>
            </a:avLst>
          </a:prstGeom>
          <a:solidFill>
            <a:schemeClr val="accent4">
              <a:lumMod val="40000"/>
              <a:lumOff val="60000"/>
            </a:schemeClr>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全球市场推广</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custDataLst>
              <p:tags r:id="rId4"/>
            </p:custDataLst>
          </p:nvPr>
        </p:nvSpPr>
        <p:spPr>
          <a:xfrm>
            <a:off x="8432800" y="1710690"/>
            <a:ext cx="1939290" cy="542925"/>
          </a:xfrm>
          <a:prstGeom prst="roundRect">
            <a:avLst>
              <a:gd name="adj" fmla="val 50000"/>
            </a:avLst>
          </a:prstGeom>
          <a:solidFill>
            <a:schemeClr val="accent5">
              <a:lumMod val="75000"/>
            </a:schemeClr>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优惠活动与促销</a:t>
            </a:r>
            <a:endPar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p:nvPr>
            <p:custDataLst>
              <p:tags r:id="rId5"/>
            </p:custDataLst>
          </p:nvPr>
        </p:nvSpPr>
        <p:spPr>
          <a:xfrm>
            <a:off x="5296139" y="1710415"/>
            <a:ext cx="1767363" cy="542973"/>
          </a:xfrm>
          <a:prstGeom prst="roundRect">
            <a:avLst>
              <a:gd name="adj" fmla="val 50000"/>
            </a:avLst>
          </a:prstGeom>
          <a:solidFill>
            <a:schemeClr val="tx2">
              <a:lumMod val="60000"/>
              <a:lumOff val="40000"/>
            </a:schemeClr>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本地化营销</a:t>
            </a:r>
            <a:r>
              <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endParaRPr lang="en-US" altLang="zh-CN" sz="1600" b="1" dirty="0">
              <a:solidFill>
                <a:srgbClr val="FFFFFF"/>
              </a:solidFill>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1" name="1"/>
          <p:cNvSpPr/>
          <p:nvPr>
            <p:custDataLst>
              <p:tags r:id="rId6"/>
            </p:custDataLst>
          </p:nvPr>
        </p:nvSpPr>
        <p:spPr>
          <a:xfrm flipH="1">
            <a:off x="1521460" y="2499360"/>
            <a:ext cx="2858135" cy="2399665"/>
          </a:xfrm>
          <a:prstGeom prst="rect">
            <a:avLst/>
          </a:prstGeom>
          <a:ln>
            <a:noFill/>
          </a:ln>
        </p:spPr>
        <p:txBody>
          <a:bodyPr wrap="square" lIns="91440" tIns="45720" rIns="91440" bIns="45720" anchor="t">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利用社交媒体、短视频平台、电商平台等全球性营销渠道，进行广泛的产品宣传和推广提升品牌知名度和影响力</a:t>
            </a:r>
            <a:r>
              <a:rPr kumimoji="0" lang="zh-CN" altLang="en-US" sz="14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kumimoji="0" lang="zh-CN" altLang="en-US" sz="14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custDataLst>
              <p:tags r:id="rId7"/>
            </p:custDataLst>
          </p:nvPr>
        </p:nvSpPr>
        <p:spPr>
          <a:xfrm flipH="1">
            <a:off x="4704080" y="2499360"/>
            <a:ext cx="2936875" cy="2861310"/>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针对不同国家和地区的文化差异和消费习惯，如与当地文化节日、活动相结合，推出特色香氛产品；进行联合推广等。</a:t>
            </a:r>
            <a:endPar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
        <p:nvSpPr>
          <p:cNvPr id="33" name="1"/>
          <p:cNvSpPr/>
          <p:nvPr>
            <p:custDataLst>
              <p:tags r:id="rId8"/>
            </p:custDataLst>
          </p:nvPr>
        </p:nvSpPr>
        <p:spPr>
          <a:xfrm flipH="1">
            <a:off x="7964805" y="2499360"/>
            <a:ext cx="3141980" cy="2399665"/>
          </a:xfrm>
          <a:prstGeom prst="rect">
            <a:avLst/>
          </a:prstGeom>
          <a:ln>
            <a:noFill/>
          </a:ln>
        </p:spPr>
        <p:txBody>
          <a:bodyPr wrap="square" lIns="91440" tIns="45720" rIns="91440" bIns="45720" anchor="t">
            <a:spAutoFit/>
          </a:bodyPr>
          <a:lstStyle/>
          <a:p>
            <a:pPr marL="0" marR="0" lvl="0" algn="ctr" defTabSz="913765" rtl="0" eaLnBrk="1" fontAlgn="auto" latinLnBrk="0" hangingPunct="1">
              <a:lnSpc>
                <a:spcPct val="150000"/>
              </a:lnSpc>
              <a:spcBef>
                <a:spcPts val="0"/>
              </a:spcBef>
              <a:spcAft>
                <a:spcPts val="0"/>
              </a:spcAft>
              <a:buClrTx/>
              <a:buSzPct val="25000"/>
              <a:buFontTx/>
              <a:buNone/>
              <a:defRPr/>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rPr>
              <a:t>定期推出限时优惠、满减、买赠等促销活动，吸引消费者购买。同时，设立会员制度，积分兑换等福利，增加用户粘性。</a:t>
            </a:r>
            <a:endPar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254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渠道营销</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5" name="1"/>
          <p:cNvSpPr/>
          <p:nvPr/>
        </p:nvSpPr>
        <p:spPr>
          <a:xfrm>
            <a:off x="728345" y="1203325"/>
            <a:ext cx="11073765" cy="5116195"/>
          </a:xfrm>
          <a:prstGeom prst="foldedCorner">
            <a:avLst/>
          </a:prstGeom>
          <a:ln>
            <a:solidFill>
              <a:schemeClr val="accent5">
                <a:lumMod val="50000"/>
              </a:schemeClr>
            </a:solidFill>
          </a:ln>
        </p:spPr>
        <p:style>
          <a:lnRef idx="3">
            <a:schemeClr val="accent1"/>
          </a:lnRef>
          <a:fillRef idx="0">
            <a:srgbClr val="FFFFFF"/>
          </a:fillRef>
          <a:effectRef idx="0">
            <a:srgbClr val="FFFFFF"/>
          </a:effectRef>
          <a:fontRef idx="minor">
            <a:schemeClr val="tx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custDataLst>
              <p:tags r:id="rId2"/>
            </p:custDataLst>
          </p:nvPr>
        </p:nvSpPr>
        <p:spPr>
          <a:xfrm>
            <a:off x="1045283" y="1453737"/>
            <a:ext cx="1951437" cy="368299"/>
          </a:xfrm>
          <a:prstGeom prst="roundRect">
            <a:avLst>
              <a:gd name="adj" fmla="val 0"/>
            </a:avLst>
          </a:prstGeom>
          <a:solidFill>
            <a:schemeClr val="accent2"/>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线上渠道建设</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p:nvPr>
            <p:custDataLst>
              <p:tags r:id="rId3"/>
            </p:custDataLst>
          </p:nvPr>
        </p:nvSpPr>
        <p:spPr>
          <a:xfrm>
            <a:off x="1045210" y="1910617"/>
            <a:ext cx="1951605" cy="3963691"/>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1"/>
          <p:cNvSpPr/>
          <p:nvPr>
            <p:custDataLst>
              <p:tags r:id="rId4"/>
            </p:custDataLst>
          </p:nvPr>
        </p:nvSpPr>
        <p:spPr>
          <a:xfrm flipH="1">
            <a:off x="1014719" y="1939245"/>
            <a:ext cx="1951605" cy="3614522"/>
          </a:xfrm>
          <a:prstGeom prst="rect">
            <a:avLst/>
          </a:prstGeom>
          <a:ln>
            <a:noFill/>
          </a:ln>
        </p:spPr>
        <p:txBody>
          <a:bodyPr wrap="square" lIns="91440" tIns="45720" rIns="91440" bIns="45720" anchor="t">
            <a:noAutofit/>
          </a:bodyPr>
          <a:lstStyle/>
          <a:p>
            <a:pPr algn="ctr">
              <a:lnSpc>
                <a:spcPct val="150000"/>
              </a:lnSpc>
            </a:pP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利用电商平台、官方网站和社交媒体进行产品展示和销售，通过利用微博、微信、抖音、等社交媒体平台定期发布有关个性化香氛控制设备的文章，吸引用户访问、参与并分享</a:t>
            </a:r>
            <a:r>
              <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zh-CN" altLang="en-US" sz="1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1"/>
          <p:cNvSpPr/>
          <p:nvPr>
            <p:custDataLst>
              <p:tags r:id="rId5"/>
            </p:custDataLst>
          </p:nvPr>
        </p:nvSpPr>
        <p:spPr>
          <a:xfrm>
            <a:off x="3750518" y="1453737"/>
            <a:ext cx="1951437" cy="368299"/>
          </a:xfrm>
          <a:prstGeom prst="roundRect">
            <a:avLst>
              <a:gd name="adj" fmla="val 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线下渠道拓展</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1"/>
          <p:cNvSpPr/>
          <p:nvPr>
            <p:custDataLst>
              <p:tags r:id="rId6"/>
            </p:custDataLst>
          </p:nvPr>
        </p:nvSpPr>
        <p:spPr>
          <a:xfrm>
            <a:off x="3750646" y="1910617"/>
            <a:ext cx="1951605" cy="3990503"/>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custDataLst>
              <p:tags r:id="rId7"/>
            </p:custDataLst>
          </p:nvPr>
        </p:nvSpPr>
        <p:spPr>
          <a:xfrm flipH="1">
            <a:off x="3750646" y="1910415"/>
            <a:ext cx="1951605" cy="3628240"/>
          </a:xfrm>
          <a:prstGeom prst="rect">
            <a:avLst/>
          </a:prstGeom>
          <a:ln>
            <a:noFill/>
          </a:ln>
        </p:spPr>
        <p:txBody>
          <a:bodyPr wrap="square" lIns="91440" tIns="45720" rIns="91440" bIns="45720" anchor="t">
            <a:noAutofit/>
          </a:bodyPr>
          <a:lstStyle/>
          <a:p>
            <a:pPr algn="ctr">
              <a:lnSpc>
                <a:spcPct val="150000"/>
              </a:lnSpc>
            </a:pP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与家居用品店、超</a:t>
            </a:r>
            <a:r>
              <a:rPr lang="en-US" altLang="zh-CN"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  </a:t>
            </a: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市等零售渠道合作，将产品引入更多消费者的视线。定期组织专题活动，例如研讨会、技术培训，邀请相关行业专家、学者和从业人员参与讨论和分享经验</a:t>
            </a:r>
            <a:r>
              <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zh-CN" altLang="en-US" sz="12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custDataLst>
              <p:tags r:id="rId8"/>
            </p:custDataLst>
          </p:nvPr>
        </p:nvSpPr>
        <p:spPr>
          <a:xfrm>
            <a:off x="6455754" y="1453737"/>
            <a:ext cx="1951437" cy="368299"/>
          </a:xfrm>
          <a:prstGeom prst="roundRect">
            <a:avLst>
              <a:gd name="adj" fmla="val 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渠道合作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p:nvPr>
            <p:custDataLst>
              <p:tags r:id="rId9"/>
            </p:custDataLst>
          </p:nvPr>
        </p:nvSpPr>
        <p:spPr>
          <a:xfrm>
            <a:off x="6455459" y="1910617"/>
            <a:ext cx="1951605" cy="3963691"/>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custDataLst>
              <p:tags r:id="rId10"/>
            </p:custDataLst>
          </p:nvPr>
        </p:nvSpPr>
        <p:spPr>
          <a:xfrm flipH="1">
            <a:off x="6487258" y="1938990"/>
            <a:ext cx="1919806" cy="3738602"/>
          </a:xfrm>
          <a:prstGeom prst="rect">
            <a:avLst/>
          </a:prstGeom>
          <a:ln>
            <a:noFill/>
          </a:ln>
        </p:spPr>
        <p:txBody>
          <a:bodyPr wrap="square" lIns="91440" tIns="45720" rIns="91440" bIns="45720" anchor="t">
            <a:noAutofit/>
          </a:bodyPr>
          <a:lstStyle/>
          <a:p>
            <a:pPr algn="ctr">
              <a:lnSpc>
                <a:spcPct val="150000"/>
              </a:lnSpc>
            </a:pP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与电商平台、实体零售店等建立紧密的合作关系，实现线上线下联动销售，提高产品覆盖率和市场份额。与相关行业协会建立合作关系，参与协会的会议、研讨会以及培训等系列活动</a:t>
            </a:r>
            <a:endPar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custDataLst>
              <p:tags r:id="rId11"/>
            </p:custDataLst>
          </p:nvPr>
        </p:nvSpPr>
        <p:spPr>
          <a:xfrm>
            <a:off x="9160990" y="1453737"/>
            <a:ext cx="1951437" cy="368299"/>
          </a:xfrm>
          <a:prstGeom prst="roundRect">
            <a:avLst>
              <a:gd name="adj" fmla="val 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rPr>
              <a:t>政府、协会合作</a:t>
            </a:r>
            <a:endParaRPr lang="zh-CN" altLang="en-US" b="1" dirty="0">
              <a:effectLst/>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p:nvPr>
            <p:custDataLst>
              <p:tags r:id="rId12"/>
            </p:custDataLst>
          </p:nvPr>
        </p:nvSpPr>
        <p:spPr>
          <a:xfrm>
            <a:off x="9160895" y="1910617"/>
            <a:ext cx="1951605" cy="3984891"/>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p:nvPr>
            <p:custDataLst>
              <p:tags r:id="rId13"/>
            </p:custDataLst>
          </p:nvPr>
        </p:nvSpPr>
        <p:spPr>
          <a:xfrm flipH="1">
            <a:off x="9218258" y="1938990"/>
            <a:ext cx="1894242" cy="3046095"/>
          </a:xfrm>
          <a:prstGeom prst="rect">
            <a:avLst/>
          </a:prstGeom>
          <a:ln>
            <a:noFill/>
          </a:ln>
        </p:spPr>
        <p:txBody>
          <a:bodyPr wrap="square" lIns="91440" tIns="45720" rIns="91440" bIns="45720" anchor="t">
            <a:spAutoFit/>
          </a:bodyPr>
          <a:lstStyle/>
          <a:p>
            <a:pPr algn="ctr">
              <a:lnSpc>
                <a:spcPct val="150000"/>
              </a:lnSpc>
            </a:pPr>
            <a:r>
              <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个性化香氛控制设备将与政府、协会进行合作，共同推广，做宣传，讲述个性化香氛控制设备的理念。提高知名度，扩大客户群体，实现多方共赢。</a:t>
            </a:r>
            <a:endParaRPr lang="zh-CN" altLang="en-US" sz="16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254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综合</a:t>
              </a: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管理</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3" name="组合 2"/>
          <p:cNvGrpSpPr/>
          <p:nvPr/>
        </p:nvGrpSpPr>
        <p:grpSpPr>
          <a:xfrm>
            <a:off x="487680" y="1396194"/>
            <a:ext cx="11234055" cy="4723301"/>
            <a:chOff x="890" y="3536"/>
            <a:chExt cx="17691" cy="6144"/>
          </a:xfrm>
        </p:grpSpPr>
        <p:sp>
          <p:nvSpPr>
            <p:cNvPr id="4" name="1"/>
            <p:cNvSpPr/>
            <p:nvPr>
              <p:custDataLst>
                <p:tags r:id="rId2"/>
              </p:custDataLst>
            </p:nvPr>
          </p:nvSpPr>
          <p:spPr>
            <a:xfrm flipH="1" flipV="1">
              <a:off x="7322" y="4892"/>
              <a:ext cx="4548" cy="4548"/>
            </a:xfrm>
            <a:prstGeom prst="blockArc">
              <a:avLst>
                <a:gd name="adj1" fmla="val 16200000"/>
                <a:gd name="adj2" fmla="val 0"/>
                <a:gd name="adj3" fmla="val 16361"/>
              </a:avLst>
            </a:prstGeom>
            <a:solidFill>
              <a:schemeClr val="accent5">
                <a:lumMod val="75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custDataLst>
                <p:tags r:id="rId3"/>
              </p:custDataLst>
            </p:nvPr>
          </p:nvSpPr>
          <p:spPr>
            <a:xfrm flipV="1">
              <a:off x="7310" y="4892"/>
              <a:ext cx="4548" cy="4548"/>
            </a:xfrm>
            <a:prstGeom prst="blockArc">
              <a:avLst>
                <a:gd name="adj1" fmla="val 16200000"/>
                <a:gd name="adj2" fmla="val 0"/>
                <a:gd name="adj3" fmla="val 16361"/>
              </a:avLst>
            </a:prstGeom>
            <a:solidFill>
              <a:schemeClr val="accent5">
                <a:lumMod val="75000"/>
              </a:schemeClr>
            </a:solidFill>
            <a:ln w="38100" cap="flat" cmpd="sng" algn="ctr">
              <a:solidFill>
                <a:schemeClr val="bg1"/>
              </a:solidFill>
              <a:prstDash val="solid"/>
              <a:miter lim="800000"/>
            </a:ln>
          </p:spPr>
          <p:txBody>
            <a:bodyPr lIns="108000" tIns="108000" rIns="108000" bIns="108000" rtlCol="0" anchor="ctr">
              <a:noAutofit/>
            </a:bodyPr>
            <a:lstStyle/>
            <a:p>
              <a:pPr lvl="0" algn="l">
                <a:buClrTx/>
                <a:buSzTx/>
                <a:buFontTx/>
              </a:pP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p:nvPr>
              <p:custDataLst>
                <p:tags r:id="rId4"/>
              </p:custDataLst>
            </p:nvPr>
          </p:nvSpPr>
          <p:spPr>
            <a:xfrm>
              <a:off x="1040" y="7338"/>
              <a:ext cx="5585" cy="2322"/>
            </a:xfrm>
            <a:prstGeom prst="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1" name="1"/>
            <p:cNvSpPr/>
            <p:nvPr>
              <p:custDataLst>
                <p:tags r:id="rId5"/>
              </p:custDataLst>
            </p:nvPr>
          </p:nvSpPr>
          <p:spPr>
            <a:xfrm flipH="1">
              <a:off x="1203" y="7436"/>
              <a:ext cx="5410" cy="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buClrTx/>
                <a:buSzTx/>
                <a:buFontTx/>
              </a:pPr>
              <a:r>
                <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口碑管理与用户反馈</a:t>
              </a:r>
              <a:endPar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custDataLst>
                <p:tags r:id="rId6"/>
              </p:custDataLst>
            </p:nvPr>
          </p:nvSpPr>
          <p:spPr>
            <a:xfrm flipH="1">
              <a:off x="1089" y="8151"/>
              <a:ext cx="5410" cy="1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建立完善的客服体系和用户反馈机制，及时收集和处理用户的反馈意见，针对问题进行改进和优化</a:t>
              </a:r>
              <a:r>
                <a:rPr kumimoji="1" lang="zh-CN" altLang="en-US" sz="14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kumimoji="1" lang="zh-CN" altLang="en-US" sz="14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33" name="组合 32"/>
            <p:cNvGrpSpPr/>
            <p:nvPr/>
          </p:nvGrpSpPr>
          <p:grpSpPr>
            <a:xfrm>
              <a:off x="1040" y="4761"/>
              <a:ext cx="5585" cy="2428"/>
              <a:chOff x="1040" y="4761"/>
              <a:chExt cx="5585" cy="2428"/>
            </a:xfrm>
          </p:grpSpPr>
          <p:sp>
            <p:nvSpPr>
              <p:cNvPr id="35" name="1"/>
              <p:cNvSpPr/>
              <p:nvPr>
                <p:custDataLst>
                  <p:tags r:id="rId7"/>
                </p:custDataLst>
              </p:nvPr>
            </p:nvSpPr>
            <p:spPr>
              <a:xfrm>
                <a:off x="1040" y="4761"/>
                <a:ext cx="5585" cy="2405"/>
              </a:xfrm>
              <a:prstGeom prst="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6" name="1"/>
              <p:cNvSpPr/>
              <p:nvPr>
                <p:custDataLst>
                  <p:tags r:id="rId8"/>
                </p:custDataLst>
              </p:nvPr>
            </p:nvSpPr>
            <p:spPr>
              <a:xfrm flipH="1">
                <a:off x="1151" y="4899"/>
                <a:ext cx="5410" cy="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r>
                  <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品牌形象塑造</a:t>
                </a:r>
                <a:endPar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7" name="1"/>
              <p:cNvSpPr/>
              <p:nvPr>
                <p:custDataLst>
                  <p:tags r:id="rId9"/>
                </p:custDataLst>
              </p:nvPr>
            </p:nvSpPr>
            <p:spPr>
              <a:xfrm flipH="1">
                <a:off x="1203" y="5660"/>
                <a:ext cx="5410" cy="1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buClrTx/>
                  <a:buSzTx/>
                  <a:buFontTx/>
                </a:pPr>
                <a:r>
                  <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通过统一的视觉识别系统、品牌故事传播等方式，塑造个性化香氛产品的平民化、高品质品牌形象。</a:t>
                </a:r>
                <a:endPar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38" name="1"/>
            <p:cNvSpPr/>
            <p:nvPr>
              <p:custDataLst>
                <p:tags r:id="rId10"/>
              </p:custDataLst>
            </p:nvPr>
          </p:nvSpPr>
          <p:spPr>
            <a:xfrm>
              <a:off x="12555" y="7338"/>
              <a:ext cx="5585" cy="2322"/>
            </a:xfrm>
            <a:prstGeom prst="rect">
              <a:avLst/>
            </a:prstGeom>
            <a:solidFill>
              <a:schemeClr val="bg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9" name="1"/>
            <p:cNvSpPr/>
            <p:nvPr>
              <p:custDataLst>
                <p:tags r:id="rId11"/>
              </p:custDataLst>
            </p:nvPr>
          </p:nvSpPr>
          <p:spPr>
            <a:xfrm flipH="1">
              <a:off x="12763" y="7360"/>
              <a:ext cx="5410" cy="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buClrTx/>
                <a:buSzTx/>
                <a:buFontTx/>
              </a:pPr>
              <a:r>
                <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持续改进与优化</a:t>
              </a:r>
              <a:endPar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0" name="1"/>
            <p:cNvSpPr/>
            <p:nvPr>
              <p:custDataLst>
                <p:tags r:id="rId12"/>
              </p:custDataLst>
            </p:nvPr>
          </p:nvSpPr>
          <p:spPr>
            <a:xfrm flipH="1">
              <a:off x="12875" y="8105"/>
              <a:ext cx="5265" cy="1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根据市场反馈和数据分析结果，不断优化产品功能和用户体验，提升品牌竞争力和市场份额。</a:t>
              </a:r>
              <a:endPar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1" name="1"/>
            <p:cNvSpPr/>
            <p:nvPr>
              <p:custDataLst>
                <p:tags r:id="rId13"/>
              </p:custDataLst>
            </p:nvPr>
          </p:nvSpPr>
          <p:spPr>
            <a:xfrm>
              <a:off x="12555" y="4748"/>
              <a:ext cx="5585" cy="2419"/>
            </a:xfrm>
            <a:prstGeom prst="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accent3"/>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2" name="1"/>
            <p:cNvSpPr/>
            <p:nvPr>
              <p:custDataLst>
                <p:tags r:id="rId14"/>
              </p:custDataLst>
            </p:nvPr>
          </p:nvSpPr>
          <p:spPr>
            <a:xfrm flipH="1">
              <a:off x="12730" y="4910"/>
              <a:ext cx="5410" cy="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buClrTx/>
                <a:buSzTx/>
                <a:buFontTx/>
              </a:pPr>
              <a:r>
                <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市场竞争分析</a:t>
              </a:r>
              <a:endParaRPr kumimoji="1" lang="zh-CN" altLang="en-US" sz="2000" b="1"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3" name="1"/>
            <p:cNvSpPr/>
            <p:nvPr>
              <p:custDataLst>
                <p:tags r:id="rId15"/>
              </p:custDataLst>
            </p:nvPr>
          </p:nvSpPr>
          <p:spPr>
            <a:xfrm flipH="1">
              <a:off x="12990" y="5659"/>
              <a:ext cx="5005" cy="1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30000"/>
                </a:lnSpc>
              </a:pPr>
              <a:r>
                <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定期分析竞争对手的市场动态和产品策略，及时调整自身的营销策略和产品定位</a:t>
              </a:r>
              <a:endParaRPr kumimoji="1" lang="zh-CN" altLang="en-US" sz="1600" dirty="0">
                <a:solidFill>
                  <a:schemeClr val="tx2"/>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4" name="1"/>
            <p:cNvSpPr/>
            <p:nvPr/>
          </p:nvSpPr>
          <p:spPr>
            <a:xfrm>
              <a:off x="7556" y="4276"/>
              <a:ext cx="4089" cy="3159"/>
            </a:xfrm>
            <a:prstGeom prst="flowChartOffpageConnector">
              <a:avLst/>
            </a:prstGeom>
            <a:effectLst>
              <a:softEdge rad="50800"/>
            </a:effectLst>
          </p:spPr>
          <p:style>
            <a:lnRef idx="0">
              <a:srgbClr val="FFFFFF"/>
            </a:lnRef>
            <a:fillRef idx="1">
              <a:schemeClr val="accent4"/>
            </a:fillRef>
            <a:effectRef idx="0">
              <a:srgbClr val="FFFFFF"/>
            </a:effectRef>
            <a:fontRef idx="minor">
              <a:schemeClr val="lt1"/>
            </a:fontRef>
          </p:style>
          <p:txBody>
            <a:bodyPr wrap="square" lIns="91440" tIns="45720" rIns="91440" bIns="45720" rtlCol="0" anchor="t" anchorCtr="0">
              <a:spAutoFit/>
            </a:bodyPr>
            <a:lstStyle/>
            <a:p>
              <a:pPr>
                <a:lnSpc>
                  <a:spcPct val="150000"/>
                </a:lnSpc>
              </a:pPr>
              <a:r>
                <a:rPr lang="zh-CN" altLang="en-US" sz="1600" dirty="0">
                  <a:solidFill>
                    <a:schemeClr val="tx1"/>
                  </a:solidFill>
                  <a:latin typeface="方正粗黑宋简体" panose="02000000000000000000" charset="-122"/>
                  <a:ea typeface="方正粗黑宋简体" panose="02000000000000000000" charset="-122"/>
                  <a:sym typeface="思源黑体 CN Medium" panose="020B0600000000000000" pitchFamily="34" charset="-122"/>
                </a:rPr>
                <a:t>鼓励用户在社交媒体、电商平台等渠道分享使用心得和评价，通过真实的使用体验吸引更多潜在消费者，提升产品口碑。</a:t>
              </a:r>
              <a:endParaRPr lang="zh-CN" altLang="en-US" sz="1600" dirty="0">
                <a:solidFill>
                  <a:schemeClr val="tx1"/>
                </a:solidFill>
                <a:latin typeface="方正粗黑宋简体" panose="02000000000000000000" charset="-122"/>
                <a:ea typeface="方正粗黑宋简体" panose="02000000000000000000" charset="-122"/>
                <a:sym typeface="思源黑体 CN Medium" panose="020B0600000000000000" pitchFamily="34" charset="-122"/>
              </a:endParaRPr>
            </a:p>
          </p:txBody>
        </p:sp>
        <p:grpSp>
          <p:nvGrpSpPr>
            <p:cNvPr id="45" name="组合 44"/>
            <p:cNvGrpSpPr/>
            <p:nvPr/>
          </p:nvGrpSpPr>
          <p:grpSpPr>
            <a:xfrm>
              <a:off x="890" y="3536"/>
              <a:ext cx="6171" cy="776"/>
              <a:chOff x="1040" y="2172"/>
              <a:chExt cx="6772" cy="986"/>
            </a:xfrm>
          </p:grpSpPr>
          <p:sp>
            <p:nvSpPr>
              <p:cNvPr id="46" name="1"/>
              <p:cNvSpPr/>
              <p:nvPr/>
            </p:nvSpPr>
            <p:spPr>
              <a:xfrm>
                <a:off x="1550" y="2397"/>
                <a:ext cx="6262" cy="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品牌建设与口碑管理</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7" name="1"/>
              <p:cNvSpPr/>
              <p:nvPr/>
            </p:nvSpPr>
            <p:spPr>
              <a:xfrm>
                <a:off x="1363" y="2172"/>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5">
                  <a:lumMod val="50000"/>
                </a:schemeClr>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8" name="1"/>
              <p:cNvSpPr/>
              <p:nvPr/>
            </p:nvSpPr>
            <p:spPr>
              <a:xfrm>
                <a:off x="1040" y="2172"/>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5">
                  <a:lumMod val="50000"/>
                </a:schemeClr>
              </a:solidFill>
              <a:ln w="6055" cap="flat">
                <a:noFill/>
                <a:prstDash val="solid"/>
                <a:miter/>
              </a:ln>
            </p:spPr>
            <p:txBody>
              <a:bodyPr rtlCol="0" anchor="ct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49" name="1"/>
            <p:cNvSpPr txBox="1"/>
            <p:nvPr>
              <p:custDataLst>
                <p:tags r:id="rId16"/>
              </p:custDataLst>
            </p:nvPr>
          </p:nvSpPr>
          <p:spPr>
            <a:xfrm>
              <a:off x="6199"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0" name="1"/>
            <p:cNvSpPr/>
            <p:nvPr>
              <p:custDataLst>
                <p:tags r:id="rId17"/>
              </p:custDataLst>
            </p:nvPr>
          </p:nvSpPr>
          <p:spPr>
            <a:xfrm>
              <a:off x="6408" y="8020"/>
              <a:ext cx="434" cy="32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1" name="1"/>
            <p:cNvSpPr txBox="1"/>
            <p:nvPr>
              <p:custDataLst>
                <p:tags r:id="rId18"/>
              </p:custDataLst>
            </p:nvPr>
          </p:nvSpPr>
          <p:spPr>
            <a:xfrm>
              <a:off x="12140" y="523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2" name="1"/>
            <p:cNvSpPr/>
            <p:nvPr>
              <p:custDataLst>
                <p:tags r:id="rId19"/>
              </p:custDataLst>
            </p:nvPr>
          </p:nvSpPr>
          <p:spPr>
            <a:xfrm>
              <a:off x="12348" y="5450"/>
              <a:ext cx="434" cy="426"/>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3" name="1"/>
            <p:cNvSpPr txBox="1"/>
            <p:nvPr>
              <p:custDataLst>
                <p:tags r:id="rId20"/>
              </p:custDataLst>
            </p:nvPr>
          </p:nvSpPr>
          <p:spPr>
            <a:xfrm>
              <a:off x="12140" y="7758"/>
              <a:ext cx="850" cy="85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4" name="1"/>
            <p:cNvSpPr/>
            <p:nvPr>
              <p:custDataLst>
                <p:tags r:id="rId21"/>
              </p:custDataLst>
            </p:nvPr>
          </p:nvSpPr>
          <p:spPr>
            <a:xfrm>
              <a:off x="12367" y="7970"/>
              <a:ext cx="396" cy="425"/>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nvGrpSpPr>
            <p:cNvPr id="55" name="组合 54"/>
            <p:cNvGrpSpPr/>
            <p:nvPr/>
          </p:nvGrpSpPr>
          <p:grpSpPr>
            <a:xfrm>
              <a:off x="12336" y="3574"/>
              <a:ext cx="6246" cy="737"/>
              <a:chOff x="1255" y="2206"/>
              <a:chExt cx="6854" cy="936"/>
            </a:xfrm>
          </p:grpSpPr>
          <p:sp>
            <p:nvSpPr>
              <p:cNvPr id="56" name="1"/>
              <p:cNvSpPr/>
              <p:nvPr/>
            </p:nvSpPr>
            <p:spPr>
              <a:xfrm>
                <a:off x="1847" y="2381"/>
                <a:ext cx="6262" cy="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p>
                <a:r>
                  <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风险管理与持续改进</a:t>
                </a:r>
                <a:endParaRPr kumimoji="1" lang="zh-CN" altLang="en-US" sz="24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7" name="1"/>
              <p:cNvSpPr/>
              <p:nvPr/>
            </p:nvSpPr>
            <p:spPr>
              <a:xfrm>
                <a:off x="1578" y="2206"/>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5">
                  <a:lumMod val="50000"/>
                </a:schemeClr>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8" name="1"/>
              <p:cNvSpPr/>
              <p:nvPr/>
            </p:nvSpPr>
            <p:spPr>
              <a:xfrm>
                <a:off x="1255" y="2206"/>
                <a:ext cx="215" cy="595"/>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5">
                  <a:lumMod val="50000"/>
                </a:schemeClr>
              </a:solidFill>
              <a:ln w="6055" cap="flat">
                <a:noFill/>
                <a:prstDash val="solid"/>
                <a:miter/>
              </a:ln>
            </p:spPr>
            <p:txBody>
              <a:bodyPr rtlCol="0" anchor="ctr"/>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59" name="1"/>
            <p:cNvSpPr/>
            <p:nvPr>
              <p:custDataLst>
                <p:tags r:id="rId22"/>
              </p:custDataLst>
            </p:nvPr>
          </p:nvSpPr>
          <p:spPr>
            <a:xfrm>
              <a:off x="6751" y="5742"/>
              <a:ext cx="434" cy="426"/>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0" name="1"/>
            <p:cNvSpPr txBox="1"/>
            <p:nvPr>
              <p:custDataLst>
                <p:tags r:id="rId23"/>
              </p:custDataLst>
            </p:nvPr>
          </p:nvSpPr>
          <p:spPr>
            <a:xfrm>
              <a:off x="6211" y="5190"/>
              <a:ext cx="850" cy="850"/>
            </a:xfrm>
            <a:prstGeom prst="roundRect">
              <a:avLst>
                <a:gd name="adj" fmla="val 50000"/>
              </a:avLst>
            </a:prstGeom>
            <a:solidFill>
              <a:schemeClr val="tx2"/>
            </a:solidFill>
          </p:spPr>
          <p:txBody>
            <a:bodyPr wrap="none" lIns="108000" tIns="108000" rIns="108000" bIns="108000" rtlCol="0" anchor="ctr" anchorCtr="0">
              <a:noAutofit/>
            </a:bodyPr>
            <a:p>
              <a:pPr algn="ctr"/>
              <a:endParaRPr kumimoji="1" lang="zh-CN" altLang="en-US" sz="2000" b="1" dirty="0">
                <a:no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1" name="1"/>
            <p:cNvSpPr/>
            <p:nvPr>
              <p:custDataLst>
                <p:tags r:id="rId24"/>
              </p:custDataLst>
            </p:nvPr>
          </p:nvSpPr>
          <p:spPr>
            <a:xfrm>
              <a:off x="6419" y="5401"/>
              <a:ext cx="434" cy="426"/>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04</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市场分析</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FF970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Google Shape;216;p8"/>
          <p:cNvSpPr/>
          <p:nvPr userDrawn="1">
            <p:custDataLst>
              <p:tags r:id="rId1"/>
            </p:custDataLst>
          </p:nvPr>
        </p:nvSpPr>
        <p:spPr>
          <a:xfrm>
            <a:off x="6286635" y="2005559"/>
            <a:ext cx="503999" cy="503999"/>
          </a:xfrm>
          <a:prstGeom prst="ellipse">
            <a:avLst/>
          </a:prstGeom>
          <a:solidFill>
            <a:srgbClr val="00B050"/>
          </a:solidFill>
          <a:ln>
            <a:noFill/>
          </a:ln>
        </p:spPr>
        <p:txBody>
          <a:bodyPr spcFirstLastPara="1" wrap="square" lIns="91425" tIns="45700" rIns="91425" bIns="45700" anchor="ctr" anchorCtr="0">
            <a:noAutofit/>
          </a:bodyPr>
          <a:p>
            <a:pPr marL="0" marR="0" lvl="0" indent="0" algn="ctr" rtl="0">
              <a:spcBef>
                <a:spcPts val="0"/>
              </a:spcBef>
              <a:spcAft>
                <a:spcPts val="0"/>
              </a:spcAft>
              <a:buClr>
                <a:srgbClr val="2D2D2D"/>
              </a:buClr>
              <a:buSzPts val="350"/>
              <a:buFont typeface="Arial" panose="020B0604020202020204"/>
              <a:buNone/>
            </a:pPr>
            <a:r>
              <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rPr>
              <a:t>1</a:t>
            </a:r>
            <a:endParaRPr lang="en-US" sz="1400" b="1" i="0" u="none" strike="noStrike" cap="none">
              <a:solidFill>
                <a:schemeClr val="bg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17" name="Google Shape;217;p8"/>
          <p:cNvSpPr/>
          <p:nvPr userDrawn="1">
            <p:custDataLst>
              <p:tags r:id="rId2"/>
            </p:custDataLst>
          </p:nvPr>
        </p:nvSpPr>
        <p:spPr>
          <a:xfrm>
            <a:off x="6990707" y="3487560"/>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sz="2200">
                <a:latin typeface="微软雅黑" panose="020B0503020204020204" charset="-122"/>
                <a:ea typeface="微软雅黑" panose="020B0503020204020204" charset="-122"/>
                <a:cs typeface="Arial" panose="020B0604020202020204"/>
                <a:sym typeface="Arial" panose="020B0604020202020204"/>
              </a:rPr>
              <a:t>运营模式</a:t>
            </a:r>
            <a:endParaRPr lang="zh-CN" sz="2200">
              <a:latin typeface="微软雅黑" panose="020B0503020204020204" charset="-122"/>
              <a:ea typeface="微软雅黑" panose="020B0503020204020204" charset="-122"/>
              <a:cs typeface="Arial" panose="020B0604020202020204"/>
              <a:sym typeface="Arial" panose="020B0604020202020204"/>
            </a:endParaRPr>
          </a:p>
        </p:txBody>
      </p:sp>
      <p:sp>
        <p:nvSpPr>
          <p:cNvPr id="218" name="Google Shape;218;p8"/>
          <p:cNvSpPr/>
          <p:nvPr userDrawn="1">
            <p:custDataLst>
              <p:tags r:id="rId3"/>
            </p:custDataLst>
          </p:nvPr>
        </p:nvSpPr>
        <p:spPr>
          <a:xfrm>
            <a:off x="6990707" y="422816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市场分析</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19" name="Google Shape;219;p8"/>
          <p:cNvSpPr/>
          <p:nvPr userDrawn="1">
            <p:custDataLst>
              <p:tags r:id="rId4"/>
            </p:custDataLst>
          </p:nvPr>
        </p:nvSpPr>
        <p:spPr>
          <a:xfrm>
            <a:off x="6978528" y="1982710"/>
            <a:ext cx="8815078" cy="526800"/>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DC15F"/>
              </a:buClr>
              <a:buSzPts val="55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项目简介</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221" name="Google Shape;221;p8"/>
          <p:cNvSpPr/>
          <p:nvPr userDrawn="1">
            <p:custDataLst>
              <p:tags r:id="rId5"/>
            </p:custDataLst>
          </p:nvPr>
        </p:nvSpPr>
        <p:spPr>
          <a:xfrm>
            <a:off x="6286635" y="2717491"/>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2</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2" name="Google Shape;222;p8"/>
          <p:cNvSpPr/>
          <p:nvPr userDrawn="1">
            <p:custDataLst>
              <p:tags r:id="rId6"/>
            </p:custDataLst>
          </p:nvPr>
        </p:nvSpPr>
        <p:spPr>
          <a:xfrm>
            <a:off x="6286635" y="345646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3</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3" name="Google Shape;223;p8"/>
          <p:cNvSpPr/>
          <p:nvPr userDrawn="1">
            <p:custDataLst>
              <p:tags r:id="rId7"/>
            </p:custDataLst>
          </p:nvPr>
        </p:nvSpPr>
        <p:spPr>
          <a:xfrm>
            <a:off x="6286635" y="415939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4</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24" name="Google Shape;224;p8"/>
          <p:cNvSpPr/>
          <p:nvPr userDrawn="1">
            <p:custDataLst>
              <p:tags r:id="rId8"/>
            </p:custDataLst>
          </p:nvPr>
        </p:nvSpPr>
        <p:spPr>
          <a:xfrm>
            <a:off x="6286635" y="4858715"/>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5</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 name="Google Shape;220;p8"/>
          <p:cNvSpPr/>
          <p:nvPr userDrawn="1">
            <p:custDataLst>
              <p:tags r:id="rId9"/>
            </p:custDataLst>
          </p:nvPr>
        </p:nvSpPr>
        <p:spPr>
          <a:xfrm>
            <a:off x="6990707" y="2746535"/>
            <a:ext cx="8815078" cy="503999"/>
          </a:xfrm>
          <a:prstGeom prst="rect">
            <a:avLst/>
          </a:prstGeom>
          <a:noFill/>
          <a:ln>
            <a:noFill/>
          </a:ln>
        </p:spPr>
        <p:txBody>
          <a:bodyPr spcFirstLastPara="1" wrap="square" lIns="180000" tIns="45700" rIns="91425" bIns="45700" anchor="ctr" anchorCtr="0">
            <a:noAutofit/>
          </a:bodyPr>
          <a:p>
            <a:pPr marL="0" marR="0" lvl="0" indent="0" algn="l" rtl="0">
              <a:spcBef>
                <a:spcPts val="0"/>
              </a:spcBef>
              <a:spcAft>
                <a:spcPts val="0"/>
              </a:spcAft>
              <a:buClr>
                <a:srgbClr val="FFFFFF"/>
              </a:buClr>
              <a:buSzPts val="550"/>
              <a:buFont typeface="Arial" panose="020B0604020202020204"/>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产品服务</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4" name="Google Shape;220;p8"/>
          <p:cNvSpPr/>
          <p:nvPr userDrawn="1">
            <p:custDataLst>
              <p:tags r:id="rId10"/>
            </p:custDataLst>
          </p:nvPr>
        </p:nvSpPr>
        <p:spPr>
          <a:xfrm>
            <a:off x="6978642" y="4869340"/>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商业模式</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pic>
        <p:nvPicPr>
          <p:cNvPr id="13" name="图片 -2147481912" descr="16ac4b97435599490e13c0069bb1a12"/>
          <p:cNvPicPr>
            <a:picLocks noChangeAspect="1"/>
          </p:cNvPicPr>
          <p:nvPr/>
        </p:nvPicPr>
        <p:blipFill>
          <a:blip r:embed="rId11">
            <a:clrChange>
              <a:clrFrom>
                <a:srgbClr val="FFFFFF">
                  <a:alpha val="100000"/>
                </a:srgbClr>
              </a:clrFrom>
              <a:clrTo>
                <a:srgbClr val="FFFFFF">
                  <a:alpha val="100000"/>
                  <a:alpha val="0"/>
                </a:srgbClr>
              </a:clrTo>
            </a:clrChange>
          </a:blip>
          <a:srcRect r="4845" b="861"/>
          <a:stretch>
            <a:fillRect/>
          </a:stretch>
        </p:blipFill>
        <p:spPr>
          <a:xfrm>
            <a:off x="6192520" y="73025"/>
            <a:ext cx="786130" cy="457200"/>
          </a:xfrm>
          <a:prstGeom prst="rect">
            <a:avLst/>
          </a:prstGeom>
          <a:noFill/>
          <a:ln w="9525">
            <a:noFill/>
          </a:ln>
        </p:spPr>
      </p:pic>
      <p:grpSp>
        <p:nvGrpSpPr>
          <p:cNvPr id="2" name="组合 1"/>
          <p:cNvGrpSpPr/>
          <p:nvPr/>
        </p:nvGrpSpPr>
        <p:grpSpPr>
          <a:xfrm rot="10200000">
            <a:off x="1514475" y="1915160"/>
            <a:ext cx="4422140" cy="4422140"/>
            <a:chOff x="1090" y="3003"/>
            <a:chExt cx="6964" cy="6964"/>
          </a:xfrm>
        </p:grpSpPr>
        <p:sp>
          <p:nvSpPr>
            <p:cNvPr id="77" name="PA-Freeform: Shape 71"/>
            <p:cNvSpPr/>
            <p:nvPr>
              <p:custDataLst>
                <p:tags r:id="rId12"/>
              </p:custDataLst>
            </p:nvPr>
          </p:nvSpPr>
          <p:spPr>
            <a:xfrm rot="2788117" flipV="1">
              <a:off x="1163" y="3256"/>
              <a:ext cx="6964" cy="6458"/>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chemeClr val="bg2"/>
            </a:soli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8" name="PA-Freeform: Shape 71"/>
            <p:cNvSpPr/>
            <p:nvPr>
              <p:custDataLst>
                <p:tags r:id="rId13"/>
              </p:custDataLst>
            </p:nvPr>
          </p:nvSpPr>
          <p:spPr>
            <a:xfrm rot="1431295" flipV="1">
              <a:off x="1090" y="3028"/>
              <a:ext cx="6964" cy="6458"/>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blipFill dpi="0" rotWithShape="1">
              <a:blip r:embed="rId14">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79" name="PA-椭圆 3"/>
          <p:cNvSpPr/>
          <p:nvPr>
            <p:custDataLst>
              <p:tags r:id="rId15"/>
            </p:custDataLst>
          </p:nvPr>
        </p:nvSpPr>
        <p:spPr>
          <a:xfrm rot="19524303">
            <a:off x="1701628" y="5466337"/>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80" name="PA-Graphic 2"/>
          <p:cNvPicPr>
            <a:picLocks noChangeAspect="1"/>
          </p:cNvPicPr>
          <p:nvPr>
            <p:custDataLst>
              <p:tags r:id="rId16"/>
            </p:custDataLst>
          </p:nvPr>
        </p:nvPicPr>
        <p:blipFill>
          <a:blip r:embed="rId17"/>
          <a:stretch>
            <a:fillRect/>
          </a:stretch>
        </p:blipFill>
        <p:spPr>
          <a:xfrm rot="16449687" flipH="1">
            <a:off x="714522" y="4243534"/>
            <a:ext cx="1305174" cy="820214"/>
          </a:xfrm>
          <a:prstGeom prst="rect">
            <a:avLst/>
          </a:prstGeom>
          <a:effectLst>
            <a:outerShdw blurRad="254000" dist="101600" dir="5400000" algn="ctr" rotWithShape="0">
              <a:srgbClr val="FF9700">
                <a:alpha val="23000"/>
              </a:srgbClr>
            </a:outerShdw>
          </a:effectLst>
        </p:spPr>
      </p:pic>
      <p:sp>
        <p:nvSpPr>
          <p:cNvPr id="102" name="1"/>
          <p:cNvSpPr/>
          <p:nvPr>
            <p:custDataLst>
              <p:tags r:id="rId18"/>
            </p:custDataLst>
          </p:nvPr>
        </p:nvSpPr>
        <p:spPr>
          <a:xfrm>
            <a:off x="8496342" y="20497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Project Brief Introduction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3" name="1"/>
          <p:cNvSpPr/>
          <p:nvPr>
            <p:custDataLst>
              <p:tags r:id="rId19"/>
            </p:custDataLst>
          </p:nvPr>
        </p:nvSpPr>
        <p:spPr>
          <a:xfrm>
            <a:off x="8407442" y="279076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Products &amp; Services </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4" name="1"/>
          <p:cNvSpPr/>
          <p:nvPr>
            <p:custDataLst>
              <p:tags r:id="rId20"/>
            </p:custDataLst>
          </p:nvPr>
        </p:nvSpPr>
        <p:spPr>
          <a:xfrm>
            <a:off x="8496342" y="350006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Operating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5" name="1"/>
          <p:cNvSpPr/>
          <p:nvPr>
            <p:custDataLst>
              <p:tags r:id="rId21"/>
            </p:custDataLst>
          </p:nvPr>
        </p:nvSpPr>
        <p:spPr>
          <a:xfrm>
            <a:off x="8430937" y="4272858"/>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Market analysis</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6" name="1"/>
          <p:cNvSpPr/>
          <p:nvPr>
            <p:custDataLst>
              <p:tags r:id="rId22"/>
            </p:custDataLst>
          </p:nvPr>
        </p:nvSpPr>
        <p:spPr>
          <a:xfrm>
            <a:off x="8430937" y="4869123"/>
            <a:ext cx="2872451"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Business model</a:t>
            </a:r>
            <a:endParaRPr kumimoji="1" lang="en-US" altLang="zh-CN" sz="1000"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Google Shape;224;p8"/>
          <p:cNvSpPr/>
          <p:nvPr userDrawn="1">
            <p:custDataLst>
              <p:tags r:id="rId23"/>
            </p:custDataLst>
          </p:nvPr>
        </p:nvSpPr>
        <p:spPr>
          <a:xfrm>
            <a:off x="6287270" y="5562930"/>
            <a:ext cx="503999" cy="503999"/>
          </a:xfrm>
          <a:prstGeom prst="ellipse">
            <a:avLst/>
          </a:prstGeom>
          <a:solidFill>
            <a:schemeClr val="tx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Clr>
                <a:schemeClr val="lt1"/>
              </a:buClr>
              <a:buSzPts val="350"/>
              <a:buFont typeface="Arial" panose="020B0604020202020204"/>
              <a:buNone/>
            </a:pPr>
            <a:r>
              <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rPr>
              <a:t>6</a:t>
            </a:r>
            <a:endParaRPr lang="en-US" sz="1400" b="1" i="0" u="none" strike="noStrike" cap="none">
              <a:solidFill>
                <a:schemeClr val="lt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9" name="Google Shape;220;p8"/>
          <p:cNvSpPr/>
          <p:nvPr userDrawn="1">
            <p:custDataLst>
              <p:tags r:id="rId24"/>
            </p:custDataLst>
          </p:nvPr>
        </p:nvSpPr>
        <p:spPr>
          <a:xfrm>
            <a:off x="6978642" y="5546885"/>
            <a:ext cx="8815078" cy="503999"/>
          </a:xfrm>
          <a:prstGeom prst="rect">
            <a:avLst/>
          </a:prstGeom>
          <a:noFill/>
          <a:ln>
            <a:noFill/>
          </a:ln>
        </p:spPr>
        <p:txBody>
          <a:bodyPr spcFirstLastPara="1" wrap="square" lIns="180000" tIns="45700" rIns="91425" bIns="45700" anchor="ctr" anchorCtr="0">
            <a:noAutofit/>
          </a:bodyPr>
          <a:p>
            <a:pPr marR="0" indent="0">
              <a:lnSpc>
                <a:spcPct val="100000"/>
              </a:lnSpc>
              <a:spcBef>
                <a:spcPts val="0"/>
              </a:spcBef>
              <a:spcAft>
                <a:spcPts val="0"/>
              </a:spcAft>
              <a:buClr>
                <a:srgbClr val="FFFFFF"/>
              </a:buClr>
              <a:buSzPts val="2400"/>
              <a:buFont typeface="Montserrat" panose="00000800000000000000"/>
              <a:buNone/>
            </a:pPr>
            <a:r>
              <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rPr>
              <a:t>发展战略</a:t>
            </a:r>
            <a:endParaRPr lang="zh-CN" altLang="en-US" sz="22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ontserrat" panose="00000800000000000000"/>
              <a:sym typeface="Montserrat" panose="00000800000000000000"/>
            </a:endParaRPr>
          </a:p>
        </p:txBody>
      </p:sp>
      <p:sp>
        <p:nvSpPr>
          <p:cNvPr id="10" name="文本框 9"/>
          <p:cNvSpPr txBox="1"/>
          <p:nvPr/>
        </p:nvSpPr>
        <p:spPr>
          <a:xfrm>
            <a:off x="8407400" y="5614035"/>
            <a:ext cx="2895600" cy="453390"/>
          </a:xfrm>
          <a:prstGeom prst="rect">
            <a:avLst/>
          </a:prstGeom>
          <a:noFill/>
          <a:ln>
            <a:noFill/>
          </a:ln>
        </p:spPr>
        <p:txBody>
          <a:bodyPr wrap="square" lIns="91425" tIns="45700" rIns="91425" bIns="45700" anchor="t" anchorCtr="0">
            <a:noAutofit/>
          </a:bodyPr>
          <a:p>
            <a:pPr algn="ctr">
              <a:lnSpc>
                <a:spcPct val="130000"/>
              </a:lnSpc>
            </a:pPr>
            <a:r>
              <a:rPr kumimoji="1" lang="en-US" altLang="zh-CN" sz="100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Development strategy </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863692" y="1585280"/>
            <a:ext cx="4630851" cy="57594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汇总分析个性化香氛控制设备的市场规模、消费者行为、技术趋势、竞争环境、市场机会与潜在风险，以描绘全面的市场前景。</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9052" y="1502983"/>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市场分析综述</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3" name="1"/>
          <p:cNvSpPr txBox="1"/>
          <p:nvPr/>
        </p:nvSpPr>
        <p:spPr>
          <a:xfrm>
            <a:off x="1428552"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当前香氛市场正在扩大，显示出持续增长的趋势，尤其是消费者对能够反映个人品味和生活风格的个性化香氛产品的需求日益增长。</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4" name="1"/>
          <p:cNvSpPr txBox="1"/>
          <p:nvPr/>
        </p:nvSpPr>
        <p:spPr>
          <a:xfrm>
            <a:off x="1428553"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市场概况分析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2" name="1"/>
          <p:cNvSpPr/>
          <p:nvPr/>
        </p:nvSpPr>
        <p:spPr>
          <a:xfrm>
            <a:off x="681747"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1"/>
          <p:cNvSpPr txBox="1"/>
          <p:nvPr/>
        </p:nvSpPr>
        <p:spPr>
          <a:xfrm>
            <a:off x="5151713"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消费者越来越倾向于根据个人喜好和使用场景选择香氛产品，期待通过个性化香氛设备来提升生活质量并表达独特的个人风格。</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0" name="1"/>
          <p:cNvSpPr txBox="1"/>
          <p:nvPr/>
        </p:nvSpPr>
        <p:spPr>
          <a:xfrm>
            <a:off x="5151714"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消费者行为研究</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1"/>
          <p:cNvSpPr/>
          <p:nvPr/>
        </p:nvSpPr>
        <p:spPr>
          <a:xfrm>
            <a:off x="4404908"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5" name="1"/>
          <p:cNvSpPr txBox="1"/>
          <p:nvPr/>
        </p:nvSpPr>
        <p:spPr>
          <a:xfrm>
            <a:off x="8874874" y="34922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智能化和物联网技术的融合推动了个性化香氛控制设备的发展，使设备更智能、更便捷，并能够根据用户偏好和使用情境自动调节香氛释放。</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6" name="1"/>
          <p:cNvSpPr txBox="1"/>
          <p:nvPr/>
        </p:nvSpPr>
        <p:spPr>
          <a:xfrm>
            <a:off x="8874875" y="31563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技术发展趋势</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1"/>
          <p:cNvSpPr/>
          <p:nvPr/>
        </p:nvSpPr>
        <p:spPr>
          <a:xfrm>
            <a:off x="8128069" y="31923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03</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txBox="1"/>
          <p:nvPr/>
        </p:nvSpPr>
        <p:spPr>
          <a:xfrm>
            <a:off x="1428552" y="4927346"/>
            <a:ext cx="2678075" cy="130302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市场上的主要竞争对手提供了各具特色的香氛控制设备，但产品在智能化程度、持久性和个性化选项上存在差异，这影响了他们的市场占位和在满足消费者个性化需求上的能力。</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txBox="1"/>
          <p:nvPr/>
        </p:nvSpPr>
        <p:spPr>
          <a:xfrm>
            <a:off x="1428553"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竞争环境分析</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81747"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04</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5151713"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市场对高度定制化和智能化香氛控制设备的需求增强，而现有产品未能完全满足这一需求，为个性化香氛控制设备提供了进入市场并填补这一缺口的机会。</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txBox="1"/>
          <p:nvPr/>
        </p:nvSpPr>
        <p:spPr>
          <a:xfrm>
            <a:off x="5151714"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市场机会识别</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p:nvPr/>
        </p:nvSpPr>
        <p:spPr>
          <a:xfrm>
            <a:off x="4404908"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05</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8874874" y="4927346"/>
            <a:ext cx="2678075" cy="106045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个性化香氛控制设备市场可能受到法规变更、市场竞争加剧、经济不稳定等外部因素的影响，这些风险需要仔细监测和评估以制定应对策略。</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8874875" y="4591411"/>
            <a:ext cx="1606595" cy="306705"/>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潜在风险评估</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p:nvPr/>
        </p:nvSpPr>
        <p:spPr>
          <a:xfrm>
            <a:off x="8128069" y="4627419"/>
            <a:ext cx="599854" cy="599854"/>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en-US" altLang="zh-CN"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06</a:t>
            </a:r>
            <a:endParaRPr lang="zh-CN" altLang="en-US" b="1"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35" name="文本框 34"/>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txBox="1"/>
          <p:nvPr/>
        </p:nvSpPr>
        <p:spPr>
          <a:xfrm>
            <a:off x="617705" y="1291202"/>
            <a:ext cx="4673546" cy="52197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痛点和需求</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4" name="1"/>
          <p:cNvSpPr txBox="1"/>
          <p:nvPr/>
        </p:nvSpPr>
        <p:spPr>
          <a:xfrm>
            <a:off x="6343750" y="1556061"/>
            <a:ext cx="5141044" cy="333375"/>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解决持久性与个性化难题，个性化香氛控制设备迎合移动生活需求</a:t>
            </a:r>
            <a:endParaRPr lang="zh-CN" altLang="en-US"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1"/>
          <p:cNvSpPr/>
          <p:nvPr/>
        </p:nvSpPr>
        <p:spPr>
          <a:xfrm>
            <a:off x="703048"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1"/>
          <p:cNvSpPr/>
          <p:nvPr/>
        </p:nvSpPr>
        <p:spPr>
          <a:xfrm>
            <a:off x="4566142"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1"/>
          <p:cNvSpPr/>
          <p:nvPr/>
        </p:nvSpPr>
        <p:spPr>
          <a:xfrm>
            <a:off x="8429239" y="3251311"/>
            <a:ext cx="2637929" cy="2233190"/>
          </a:xfrm>
          <a:prstGeom prst="roundRect">
            <a:avLst>
              <a:gd name="adj" fmla="val 7307"/>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2" name="1"/>
          <p:cNvSpPr/>
          <p:nvPr/>
        </p:nvSpPr>
        <p:spPr>
          <a:xfrm>
            <a:off x="2922963"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3" name="1"/>
          <p:cNvSpPr/>
          <p:nvPr/>
        </p:nvSpPr>
        <p:spPr bwMode="auto">
          <a:xfrm>
            <a:off x="3183815" y="3774091"/>
            <a:ext cx="313547" cy="2351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0" name="1"/>
          <p:cNvSpPr/>
          <p:nvPr/>
        </p:nvSpPr>
        <p:spPr>
          <a:xfrm>
            <a:off x="6786445" y="3474045"/>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1" name="1"/>
          <p:cNvSpPr/>
          <p:nvPr/>
        </p:nvSpPr>
        <p:spPr>
          <a:xfrm>
            <a:off x="7053400" y="3746508"/>
            <a:ext cx="295604" cy="290325"/>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a:off x="10649543" y="3474044"/>
            <a:ext cx="835251" cy="8352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b="1">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1"/>
          <p:cNvSpPr/>
          <p:nvPr/>
        </p:nvSpPr>
        <p:spPr bwMode="auto">
          <a:xfrm>
            <a:off x="10910395" y="3726692"/>
            <a:ext cx="301007" cy="329952"/>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txBox="1"/>
          <p:nvPr/>
        </p:nvSpPr>
        <p:spPr>
          <a:xfrm>
            <a:off x="917335" y="4049973"/>
            <a:ext cx="1822255" cy="1245235"/>
          </a:xfrm>
          <a:prstGeom prst="rect">
            <a:avLst/>
          </a:prstGeom>
          <a:noFill/>
        </p:spPr>
        <p:txBody>
          <a:bodyPr wrap="square" rtlCol="0">
            <a:spAutoFit/>
          </a:bodyPr>
          <a:lstStyle>
            <a:defPPr>
              <a:defRPr lang="zh-CN"/>
            </a:defPPr>
            <a:lvl1pPr>
              <a:lnSpc>
                <a:spcPts val="1500"/>
              </a:lnSpc>
              <a:defRPr sz="900"/>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市场上许多香水，香氛产品持久性不长。香气持续的时间短，香氛机开机时香气四溢，机器停止工作，香味便迅速消散，无法保持长时间的香氛效果。</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1"/>
          <p:cNvSpPr txBox="1"/>
          <p:nvPr/>
        </p:nvSpPr>
        <p:spPr>
          <a:xfrm>
            <a:off x="917575" y="3671570"/>
            <a:ext cx="1570990" cy="306705"/>
          </a:xfrm>
          <a:prstGeom prst="rect">
            <a:avLst/>
          </a:prstGeom>
          <a:noFill/>
        </p:spPr>
        <p:txBody>
          <a:bodyPr wrap="square" rtlCol="0">
            <a:spAutoFit/>
          </a:bodyPr>
          <a:lstStyle/>
          <a:p>
            <a:r>
              <a:rPr lang="zh-CN" altLang="en-US"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香水持久性不佳</a:t>
            </a:r>
            <a:r>
              <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sz="1400" b="1" dirty="0">
              <a:solidFill>
                <a:schemeClr val="accent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txBox="1"/>
          <p:nvPr/>
        </p:nvSpPr>
        <p:spPr>
          <a:xfrm>
            <a:off x="4780044" y="4049973"/>
            <a:ext cx="1822255" cy="86042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市场上的普通香氛机产品功能相对单一，一般同时只能提供一种香气，无法满足消费者多样化的需求。</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1"/>
          <p:cNvSpPr txBox="1"/>
          <p:nvPr/>
        </p:nvSpPr>
        <p:spPr>
          <a:xfrm>
            <a:off x="4780280" y="3671570"/>
            <a:ext cx="2006600" cy="521970"/>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香气单一，缺乏个性化选择</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txBox="1"/>
          <p:nvPr/>
        </p:nvSpPr>
        <p:spPr>
          <a:xfrm>
            <a:off x="8643138" y="4049973"/>
            <a:ext cx="1822255" cy="1245235"/>
          </a:xfrm>
          <a:prstGeom prst="rect">
            <a:avLst/>
          </a:prstGeom>
          <a:noFill/>
        </p:spPr>
        <p:txBody>
          <a:bodyPr wrap="square" rtlCol="0">
            <a:spAutoFit/>
          </a:bodyPr>
          <a:lstStyle>
            <a:defPPr>
              <a:defRPr lang="zh-CN"/>
            </a:defPPr>
            <a:lvl1pPr>
              <a:lnSpc>
                <a:spcPts val="1500"/>
              </a:lnSpc>
              <a:defRPr sz="1050">
                <a:solidFill>
                  <a:schemeClr val="tx1">
                    <a:lumMod val="95000"/>
                    <a:lumOff val="5000"/>
                  </a:schemeClr>
                </a:solidFill>
              </a:defRPr>
            </a:lvl1pPr>
          </a:lstStyle>
          <a:p>
            <a:r>
              <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市场上普通香氛机产品体积较大，占用空间多，不便于携带。对于那些经常需要出差、旅行或搬家的人来说，大型香氛机无疑增加了携带和使用的难度。</a:t>
            </a:r>
            <a:endParaRPr lang="zh-CN" altLang="en-US" sz="1050" dirty="0">
              <a:solidFill>
                <a:schemeClr val="tx1">
                  <a:lumMod val="95000"/>
                  <a:lumOff val="5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1"/>
          <p:cNvSpPr txBox="1"/>
          <p:nvPr/>
        </p:nvSpPr>
        <p:spPr>
          <a:xfrm>
            <a:off x="8642985" y="3671570"/>
            <a:ext cx="2007235" cy="306705"/>
          </a:xfrm>
          <a:prstGeom prst="rect">
            <a:avLst/>
          </a:prstGeom>
          <a:noFill/>
        </p:spPr>
        <p:txBody>
          <a:bodyPr wrap="square" rtlCol="0">
            <a:spAutoFit/>
          </a:bodyPr>
          <a:lstStyle>
            <a:defPPr>
              <a:defRPr lang="zh-CN"/>
            </a:defPPr>
            <a:lvl1pPr>
              <a:defRPr sz="1400" b="1">
                <a:solidFill>
                  <a:schemeClr val="accent1"/>
                </a:solidFill>
              </a:defRPr>
            </a:lvl1pPr>
          </a:lstStyle>
          <a:p>
            <a:r>
              <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设备体积大，不便携带</a:t>
            </a:r>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4" name="文本框 23"/>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市场分析</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54377" y="259441"/>
            <a:ext cx="6115625" cy="521970"/>
          </a:xfrm>
          <a:prstGeom prst="rect">
            <a:avLst/>
          </a:prstGeom>
          <a:noFill/>
        </p:spPr>
        <p:txBody>
          <a:bodyPr wrap="square" rtlCol="0">
            <a:spAutoFit/>
          </a:bodyPr>
          <a:lstStyle/>
          <a:p>
            <a:r>
              <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市场预测</a:t>
            </a:r>
            <a:endParaRPr lang="zh-CN" altLang="en-US" sz="28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文本框 5"/>
          <p:cNvSpPr txBox="1"/>
          <p:nvPr/>
        </p:nvSpPr>
        <p:spPr>
          <a:xfrm>
            <a:off x="3913563" y="5683842"/>
            <a:ext cx="6115600" cy="398780"/>
          </a:xfrm>
          <a:prstGeom prst="rect">
            <a:avLst/>
          </a:prstGeom>
          <a:noFill/>
        </p:spPr>
        <p:txBody>
          <a:bodyPr wrap="square" rtlCol="0">
            <a:spAutoFit/>
          </a:bodyPr>
          <a:lstStyle/>
          <a:p>
            <a:r>
              <a:rPr kumimoji="0" lang="zh-CN" altLang="en-US" sz="20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中国香氛市场迎来迅猛增长</a:t>
            </a:r>
            <a:endParaRPr kumimoji="0" lang="zh-CN" altLang="en-US" sz="2000" b="1" i="0" kern="1200" cap="none" spc="0" normalizeH="0" baseline="0" noProof="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文本框 6"/>
          <p:cNvSpPr txBox="1"/>
          <p:nvPr/>
        </p:nvSpPr>
        <p:spPr>
          <a:xfrm>
            <a:off x="3913563" y="6236158"/>
            <a:ext cx="6115624" cy="829945"/>
          </a:xfrm>
          <a:prstGeom prst="rect">
            <a:avLst/>
          </a:prstGeom>
          <a:noFill/>
        </p:spPr>
        <p:txBody>
          <a:bodyPr wrap="square" rtlCol="0">
            <a:spAutoFit/>
          </a:bodyPr>
          <a:lstStyle/>
          <a:p>
            <a:pPr>
              <a:lnSpc>
                <a:spcPct val="150000"/>
              </a:lnSpc>
            </a:pPr>
            <a:r>
              <a:rPr lang="zh-CN" altLang="en-US" sz="16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预计2026年规模将达532亿美元，香水渗透率仅为5%暗示巨大发展空间</a:t>
            </a:r>
            <a:r>
              <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圆角矩形 18"/>
          <p:cNvSpPr/>
          <p:nvPr/>
        </p:nvSpPr>
        <p:spPr>
          <a:xfrm>
            <a:off x="5467071" y="4177329"/>
            <a:ext cx="444222" cy="444220"/>
          </a:xfrm>
          <a:prstGeom prst="roundRect">
            <a:avLst>
              <a:gd name="adj" fmla="val 18869"/>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任意多边形 19"/>
          <p:cNvSpPr/>
          <p:nvPr/>
        </p:nvSpPr>
        <p:spPr bwMode="auto">
          <a:xfrm>
            <a:off x="5586402" y="4322354"/>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 name="图片 -2147481923" descr="v2-3535a3168fc9012461321cea8c8996f0_r"/>
          <p:cNvPicPr>
            <a:picLocks noChangeAspect="1"/>
          </p:cNvPicPr>
          <p:nvPr/>
        </p:nvPicPr>
        <p:blipFill>
          <a:blip r:embed="rId1"/>
          <a:srcRect t="3317" r="8380"/>
          <a:stretch>
            <a:fillRect/>
          </a:stretch>
        </p:blipFill>
        <p:spPr>
          <a:xfrm>
            <a:off x="1933575" y="781685"/>
            <a:ext cx="8257540" cy="4902200"/>
          </a:xfrm>
          <a:prstGeom prst="rect">
            <a:avLst/>
          </a:prstGeom>
          <a:noFill/>
          <a:ln w="9525">
            <a:noFill/>
          </a:ln>
        </p:spPr>
      </p:pic>
      <p:grpSp>
        <p:nvGrpSpPr>
          <p:cNvPr id="9" name="组合 8"/>
          <p:cNvGrpSpPr/>
          <p:nvPr/>
        </p:nvGrpSpPr>
        <p:grpSpPr>
          <a:xfrm>
            <a:off x="289026" y="236017"/>
            <a:ext cx="2173383" cy="569844"/>
            <a:chOff x="24793" y="69601"/>
            <a:chExt cx="2173383" cy="569844"/>
          </a:xfrm>
        </p:grpSpPr>
        <p:sp>
          <p:nvSpPr>
            <p:cNvPr id="3" name="单圆角矩形 2"/>
            <p:cNvSpPr/>
            <p:nvPr>
              <p:custDataLst>
                <p:tags r:id="rId2"/>
              </p:custDataLst>
            </p:nvPr>
          </p:nvSpPr>
          <p:spPr>
            <a:xfrm flipV="1">
              <a:off x="24793" y="69601"/>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5" name="单圆角矩形 4"/>
            <p:cNvSpPr/>
            <p:nvPr>
              <p:custDataLst>
                <p:tags r:id="rId3"/>
              </p:custDataLst>
            </p:nvPr>
          </p:nvSpPr>
          <p:spPr>
            <a:xfrm flipV="1">
              <a:off x="24820" y="69602"/>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8" name="文本框 7"/>
            <p:cNvSpPr txBox="1"/>
            <p:nvPr>
              <p:custDataLst>
                <p:tags r:id="rId4"/>
              </p:custDataLst>
            </p:nvPr>
          </p:nvSpPr>
          <p:spPr>
            <a:xfrm>
              <a:off x="24820" y="93209"/>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商业模式</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2625" y="1519227"/>
            <a:ext cx="10844530" cy="4398579"/>
            <a:chOff x="1075" y="1942"/>
            <a:chExt cx="9072" cy="5022"/>
          </a:xfrm>
        </p:grpSpPr>
        <p:grpSp>
          <p:nvGrpSpPr>
            <p:cNvPr id="2" name="组合 1"/>
            <p:cNvGrpSpPr/>
            <p:nvPr/>
          </p:nvGrpSpPr>
          <p:grpSpPr>
            <a:xfrm>
              <a:off x="1075" y="1942"/>
              <a:ext cx="9072" cy="1562"/>
              <a:chOff x="1075" y="1942"/>
              <a:chExt cx="9072" cy="1562"/>
            </a:xfrm>
          </p:grpSpPr>
          <p:sp>
            <p:nvSpPr>
              <p:cNvPr id="17" name="1"/>
              <p:cNvSpPr/>
              <p:nvPr/>
            </p:nvSpPr>
            <p:spPr>
              <a:xfrm>
                <a:off x="2057" y="1984"/>
                <a:ext cx="8090" cy="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目标客户群体与产品定位</a:t>
                </a:r>
                <a:endPar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1"/>
              <p:cNvSpPr/>
              <p:nvPr/>
            </p:nvSpPr>
            <p:spPr>
              <a:xfrm>
                <a:off x="2057" y="2520"/>
                <a:ext cx="8090" cy="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个性化香氛控制设备主要面向追求生活品质、注重健康环保以及有个性化需求的年轻消费者群体。产品定位为一款高端、智能的个性化香氛体验设备，通过创新的智能算法和环保材料，提供用户独一无二的香氛享受。</a:t>
                </a:r>
                <a:endPar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6" name="1"/>
              <p:cNvSpPr txBox="1"/>
              <p:nvPr/>
            </p:nvSpPr>
            <p:spPr>
              <a:xfrm>
                <a:off x="1075" y="1942"/>
                <a:ext cx="850" cy="8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01</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13" name="1"/>
            <p:cNvSpPr/>
            <p:nvPr/>
          </p:nvSpPr>
          <p:spPr>
            <a:xfrm>
              <a:off x="2057" y="5084"/>
              <a:ext cx="8090" cy="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成本分析与定价模型</a:t>
              </a:r>
              <a:endParaRPr kumimoji="1" lang="zh-CN" altLang="en-US" sz="1600" b="1" dirty="0">
                <a:solidFill>
                  <a:schemeClr val="tx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1"/>
            <p:cNvSpPr/>
            <p:nvPr/>
          </p:nvSpPr>
          <p:spPr>
            <a:xfrm>
              <a:off x="2057" y="5611"/>
              <a:ext cx="8090" cy="1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在成本分析方面，我们充分考虑了原材料采购、生产设备投入、研发成本、人员薪资以及市场推广费用等多个方面。定价模型则基于成本加成法，同时参考市场上同类产品的价格水平，以及我们产品的独特性和附加值，确保定价具有市场竞争力。</a:t>
              </a:r>
              <a:endPar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1"/>
            <p:cNvSpPr txBox="1"/>
            <p:nvPr/>
          </p:nvSpPr>
          <p:spPr>
            <a:xfrm>
              <a:off x="1075" y="5042"/>
              <a:ext cx="850" cy="85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02</a:t>
              </a:r>
              <a:endParaRPr lang="zh-CN" altLang="en-US"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grpSp>
      <p:sp>
        <p:nvSpPr>
          <p:cNvPr id="19" name="文本框 18"/>
          <p:cNvSpPr txBox="1">
            <a:spLocks noChangeArrowheads="1"/>
          </p:cNvSpPr>
          <p:nvPr/>
        </p:nvSpPr>
        <p:spPr bwMode="auto">
          <a:xfrm>
            <a:off x="124591" y="121821"/>
            <a:ext cx="10007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商业模式</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5" name="TextBox 46"/>
          <p:cNvSpPr txBox="1">
            <a:spLocks noChangeArrowheads="1"/>
          </p:cNvSpPr>
          <p:nvPr>
            <p:custDataLst>
              <p:tags r:id="rId1"/>
            </p:custDataLst>
          </p:nvPr>
        </p:nvSpPr>
        <p:spPr bwMode="auto">
          <a:xfrm>
            <a:off x="3735201" y="762000"/>
            <a:ext cx="492173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22605" eaLnBrk="0" hangingPunct="0">
              <a:defRPr sz="1300">
                <a:solidFill>
                  <a:schemeClr val="tx1"/>
                </a:solidFill>
                <a:latin typeface="Calibri" panose="020F0502020204030204" charset="0"/>
                <a:ea typeface="宋体" panose="02010600030101010101" pitchFamily="2" charset="-122"/>
              </a:defRPr>
            </a:lvl1pPr>
            <a:lvl2pPr defTabSz="522605" eaLnBrk="0" hangingPunct="0">
              <a:defRPr sz="1300">
                <a:solidFill>
                  <a:schemeClr val="tx1"/>
                </a:solidFill>
                <a:latin typeface="Calibri" panose="020F0502020204030204" charset="0"/>
                <a:ea typeface="宋体" panose="02010600030101010101" pitchFamily="2" charset="-122"/>
              </a:defRPr>
            </a:lvl2pPr>
            <a:lvl3pPr defTabSz="522605" eaLnBrk="0" hangingPunct="0">
              <a:defRPr sz="1300">
                <a:solidFill>
                  <a:schemeClr val="tx1"/>
                </a:solidFill>
                <a:latin typeface="Calibri" panose="020F0502020204030204" charset="0"/>
                <a:ea typeface="宋体" panose="02010600030101010101" pitchFamily="2" charset="-122"/>
              </a:defRPr>
            </a:lvl3pPr>
            <a:lvl4pPr defTabSz="522605" eaLnBrk="0" hangingPunct="0">
              <a:defRPr sz="1300">
                <a:solidFill>
                  <a:schemeClr val="tx1"/>
                </a:solidFill>
                <a:latin typeface="Calibri" panose="020F0502020204030204" charset="0"/>
                <a:ea typeface="宋体" panose="02010600030101010101" pitchFamily="2" charset="-122"/>
              </a:defRPr>
            </a:lvl4pPr>
            <a:lvl5pPr defTabSz="522605" eaLnBrk="0" hangingPunct="0">
              <a:defRPr sz="1300">
                <a:solidFill>
                  <a:schemeClr val="tx1"/>
                </a:solidFill>
                <a:latin typeface="Calibri" panose="020F0502020204030204" charset="0"/>
                <a:ea typeface="宋体"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kumimoji="1" lang="zh-CN" altLang="en-US" sz="32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产品定位与定价策略</a:t>
            </a:r>
            <a:endParaRPr lang="zh-CN" altLang="en-US" sz="32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sp>
        <p:nvSpPr>
          <p:cNvPr id="16" name="矩形: 圆角 7"/>
          <p:cNvSpPr/>
          <p:nvPr/>
        </p:nvSpPr>
        <p:spPr>
          <a:xfrm>
            <a:off x="6338989" y="2072288"/>
            <a:ext cx="4495798" cy="3489959"/>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15" name="矩形 14"/>
          <p:cNvSpPr/>
          <p:nvPr/>
        </p:nvSpPr>
        <p:spPr>
          <a:xfrm>
            <a:off x="0" y="635"/>
            <a:ext cx="12192000" cy="731774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pic>
        <p:nvPicPr>
          <p:cNvPr id="21" name="图形 21"/>
          <p:cNvPicPr>
            <a:picLocks noChangeAspect="1"/>
          </p:cNvPicPr>
          <p:nvPr/>
        </p:nvPicPr>
        <p:blipFill>
          <a:blip r:embed="rId2"/>
          <a:stretch>
            <a:fillRect/>
          </a:stretch>
        </p:blipFill>
        <p:spPr>
          <a:xfrm>
            <a:off x="8371205" y="2068195"/>
            <a:ext cx="431800" cy="461010"/>
          </a:xfrm>
          <a:prstGeom prst="rect">
            <a:avLst/>
          </a:prstGeom>
        </p:spPr>
      </p:pic>
      <p:sp>
        <p:nvSpPr>
          <p:cNvPr id="28" name="文本框 27"/>
          <p:cNvSpPr txBox="1"/>
          <p:nvPr/>
        </p:nvSpPr>
        <p:spPr>
          <a:xfrm>
            <a:off x="6821805" y="2970530"/>
            <a:ext cx="3535680" cy="460375"/>
          </a:xfrm>
          <a:prstGeom prst="rect">
            <a:avLst/>
          </a:prstGeom>
          <a:noFill/>
        </p:spPr>
        <p:txBody>
          <a:bodyPr wrap="square" rtlCol="0">
            <a:spAutoFit/>
          </a:bodyPr>
          <a:lstStyle/>
          <a:p>
            <a:pPr algn="l">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市场推广策略与预期效果</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29" name="文本框 18"/>
          <p:cNvSpPr txBox="1"/>
          <p:nvPr/>
        </p:nvSpPr>
        <p:spPr>
          <a:xfrm>
            <a:off x="6567805" y="3652520"/>
            <a:ext cx="4037965" cy="176847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Aft>
                <a:spcPts val="600"/>
              </a:spcAft>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市场推广方面，我们将运用内容营销、社交媒体营销、KOL合作等多种方式，提升品牌知名度和产品曝光度。同时，结合线上线下活动，如产品发布会、限时优惠等，吸引消费者关注和购买。预期通过有效的市场推广，能够迅速占领市场份额，提升品牌影响力。</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0" name="任意多边形: 形状 13"/>
          <p:cNvSpPr/>
          <p:nvPr/>
        </p:nvSpPr>
        <p:spPr>
          <a:xfrm flipV="1">
            <a:off x="842581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3" name="椭圆 32"/>
          <p:cNvSpPr/>
          <p:nvPr/>
        </p:nvSpPr>
        <p:spPr>
          <a:xfrm>
            <a:off x="8136890"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lstStyle/>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34" name="图形 18"/>
          <p:cNvPicPr>
            <a:picLocks noChangeAspect="1"/>
          </p:cNvPicPr>
          <p:nvPr/>
        </p:nvPicPr>
        <p:blipFill>
          <a:blip r:embed="rId3"/>
          <a:stretch>
            <a:fillRect/>
          </a:stretch>
        </p:blipFill>
        <p:spPr>
          <a:xfrm>
            <a:off x="8370570" y="2068195"/>
            <a:ext cx="431800" cy="461010"/>
          </a:xfrm>
          <a:prstGeom prst="rect">
            <a:avLst/>
          </a:prstGeom>
        </p:spPr>
      </p:pic>
      <p:sp>
        <p:nvSpPr>
          <p:cNvPr id="35" name="文本框 34"/>
          <p:cNvSpPr txBox="1"/>
          <p:nvPr/>
        </p:nvSpPr>
        <p:spPr>
          <a:xfrm>
            <a:off x="1942465" y="2970530"/>
            <a:ext cx="3535680" cy="460375"/>
          </a:xfrm>
          <a:prstGeom prst="rect">
            <a:avLst/>
          </a:prstGeom>
          <a:noFill/>
        </p:spPr>
        <p:txBody>
          <a:bodyPr wrap="square" rtlCol="0">
            <a:spAutoFit/>
          </a:bodyPr>
          <a:lstStyle/>
          <a:p>
            <a:pPr algn="l">
              <a:defRPr/>
            </a:pPr>
            <a:r>
              <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线上线下销售渠道的选择</a:t>
            </a:r>
            <a:endParaRPr lang="zh-CN" altLang="en-US" sz="24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6" name="文本框 18"/>
          <p:cNvSpPr txBox="1"/>
          <p:nvPr/>
        </p:nvSpPr>
        <p:spPr>
          <a:xfrm>
            <a:off x="1677670" y="3652520"/>
            <a:ext cx="4037965" cy="1489075"/>
          </a:xfrm>
          <a:prstGeom prst="rect">
            <a:avLst/>
          </a:prstGeom>
          <a:noFill/>
        </p:spPr>
        <p:txBody>
          <a:bodyPr wrap="square">
            <a:spAutoFit/>
          </a:bodyPr>
          <a:lstStyle>
            <a:defPPr>
              <a:defRPr lang="zh-CN"/>
            </a:defPPr>
            <a:lvl1pPr>
              <a:defRPr>
                <a:solidFill>
                  <a:schemeClr val="tx1">
                    <a:lumMod val="75000"/>
                    <a:lumOff val="2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Aft>
                <a:spcPts val="600"/>
              </a:spcAft>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采取线上线下相结合的销售策略。线上主要通过电商平台、自建官方网站以及社交媒体平台进行销售，利用互联网的优势覆盖更广泛的消费者群体。线下则与高端家居用品店、精品生活馆等合作，提供产品展示和体验服务，吸引潜在消费者。</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任意多边形: 形状 14"/>
          <p:cNvSpPr/>
          <p:nvPr/>
        </p:nvSpPr>
        <p:spPr>
          <a:xfrm flipH="1" flipV="1">
            <a:off x="348043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nvGrpSpPr>
          <p:cNvPr id="9" name="组合 8"/>
          <p:cNvGrpSpPr/>
          <p:nvPr/>
        </p:nvGrpSpPr>
        <p:grpSpPr>
          <a:xfrm>
            <a:off x="661798"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2" name="椭圆 1"/>
          <p:cNvSpPr/>
          <p:nvPr/>
        </p:nvSpPr>
        <p:spPr>
          <a:xfrm>
            <a:off x="2908300"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sp>
        <p:nvSpPr>
          <p:cNvPr id="4" name="椭圆 3"/>
          <p:cNvSpPr/>
          <p:nvPr/>
        </p:nvSpPr>
        <p:spPr>
          <a:xfrm>
            <a:off x="2947035" y="1818640"/>
            <a:ext cx="899795" cy="960120"/>
          </a:xfrm>
          <a:prstGeom prst="ellipse">
            <a:avLst/>
          </a:prstGeom>
          <a:gradFill flip="none" rotWithShape="1">
            <a:gsLst>
              <a:gs pos="0">
                <a:srgbClr val="115BD7"/>
              </a:gs>
              <a:gs pos="100000">
                <a:srgbClr val="0D46A6"/>
              </a:gs>
            </a:gsLst>
            <a:lin ang="5400000" scaled="1"/>
            <a:tileRect/>
          </a:gradFill>
          <a:ln w="12700" cap="flat" cmpd="sng" algn="ctr">
            <a:noFill/>
            <a:prstDash val="solid"/>
            <a:miter lim="800000"/>
          </a:ln>
          <a:effectLst>
            <a:outerShdw blurRad="444500" dist="317500" dir="5400000" sx="92000" sy="92000" algn="t" rotWithShape="0">
              <a:srgbClr val="0D46A6">
                <a:alpha val="43000"/>
              </a:srgbClr>
            </a:outerShdw>
          </a:effectLst>
        </p:spPr>
        <p:txBody>
          <a:bodyPr rtlCol="0" anchor="ctr"/>
          <a:p>
            <a:pPr algn="ctr">
              <a:defRPr/>
            </a:pPr>
            <a:endParaRPr lang="zh-CN" altLang="en-US" kern="0" dirty="0">
              <a:solidFill>
                <a:prstClr val="white"/>
              </a:solidFill>
              <a:latin typeface="Arial" panose="020B0604020202020204"/>
              <a:ea typeface="思源黑体 CN Regular"/>
              <a:sym typeface="思源黑体 CN Normal" panose="020B0400000000000000" pitchFamily="34" charset="-122"/>
            </a:endParaRPr>
          </a:p>
        </p:txBody>
      </p:sp>
      <p:pic>
        <p:nvPicPr>
          <p:cNvPr id="5" name="图形 18"/>
          <p:cNvPicPr>
            <a:picLocks noChangeAspect="1"/>
          </p:cNvPicPr>
          <p:nvPr/>
        </p:nvPicPr>
        <p:blipFill>
          <a:blip r:embed="rId3"/>
          <a:stretch>
            <a:fillRect/>
          </a:stretch>
        </p:blipFill>
        <p:spPr>
          <a:xfrm>
            <a:off x="3180715" y="2068195"/>
            <a:ext cx="431800" cy="461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254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30" name="文本框 29"/>
          <p:cNvSpPr txBox="1"/>
          <p:nvPr/>
        </p:nvSpPr>
        <p:spPr>
          <a:xfrm>
            <a:off x="1234127" y="2578663"/>
            <a:ext cx="2399234" cy="82994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潜在的合作伙伴与资源整合</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sp>
        <p:nvSpPr>
          <p:cNvPr id="31" name="微信：2090298045【陈西】公众号：陈西设计之家。微信搜索即可。更多免费PPT模版教程等都可以在公众号内获取"/>
          <p:cNvSpPr txBox="1"/>
          <p:nvPr/>
        </p:nvSpPr>
        <p:spPr>
          <a:xfrm>
            <a:off x="629285" y="3265805"/>
            <a:ext cx="3462655" cy="1768475"/>
          </a:xfrm>
          <a:prstGeom prst="rect">
            <a:avLst/>
          </a:prstGeom>
          <a:noFill/>
        </p:spPr>
        <p:txBody>
          <a:bodyPr vert="horz" wrap="square" rtlCol="0">
            <a:spAutoFit/>
          </a:bodyPr>
          <a:lstStyle/>
          <a:p>
            <a:pPr algn="ct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将积极寻求与香氛原材料供应商、智能硬件制造商、电商平台以及家居用品零售商等建立合作关系，共同打造个性化香氛控制设备的生态系统。通过资源整合，实现优势互补，降低成本，提升产品质量和市场竞争力。</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2" name="文本框 31"/>
          <p:cNvSpPr txBox="1"/>
          <p:nvPr/>
        </p:nvSpPr>
        <p:spPr>
          <a:xfrm>
            <a:off x="8524778" y="2927913"/>
            <a:ext cx="2399234" cy="46037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 介绍</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sp>
        <p:nvSpPr>
          <p:cNvPr id="33" name="微信：2090298045【陈西】公众号：陈西设计之家。微信搜索即可。更多免费PPT模版教程等都可以在公众号内获取"/>
          <p:cNvSpPr txBox="1"/>
          <p:nvPr/>
        </p:nvSpPr>
        <p:spPr>
          <a:xfrm>
            <a:off x="8115935" y="3615055"/>
            <a:ext cx="3446145" cy="370840"/>
          </a:xfrm>
          <a:prstGeom prst="rect">
            <a:avLst/>
          </a:prstGeom>
          <a:noFill/>
        </p:spPr>
        <p:txBody>
          <a:bodyPr vert="horz" wrap="square" rtlCol="0">
            <a:spAutoFit/>
          </a:bodyPr>
          <a:lstStyle/>
          <a:p>
            <a:pPr algn="ct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介绍</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4" name="文本框 33"/>
          <p:cNvSpPr txBox="1"/>
          <p:nvPr/>
        </p:nvSpPr>
        <p:spPr>
          <a:xfrm>
            <a:off x="4768850" y="1582420"/>
            <a:ext cx="2659380" cy="460375"/>
          </a:xfrm>
          <a:prstGeom prst="rect">
            <a:avLst/>
          </a:prstGeom>
          <a:noFill/>
        </p:spPr>
        <p:txBody>
          <a:bodyPr wrap="square" rtlCol="0">
            <a:spAutoFit/>
          </a:bodyPr>
          <a:lstStyle/>
          <a:p>
            <a:pPr algn="ctr"/>
            <a:r>
              <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rPr>
              <a:t>合作伙伴</a:t>
            </a:r>
            <a:endParaRPr lang="zh-CN" altLang="en-US" sz="2400" dirty="0">
              <a:gradFill>
                <a:gsLst>
                  <a:gs pos="0">
                    <a:srgbClr val="115BD7"/>
                  </a:gs>
                  <a:gs pos="100000">
                    <a:srgbClr val="0D46A6"/>
                  </a:gs>
                </a:gsLst>
                <a:lin ang="0" scaled="1"/>
              </a:gradFill>
              <a:latin typeface="思源黑体 CN Medium" panose="020B0600000000000000" pitchFamily="34" charset="-122"/>
              <a:ea typeface="思源黑体 CN Medium" panose="020B0600000000000000" pitchFamily="34" charset="-122"/>
              <a:sym typeface="MiSans" panose="00000500000000000000" pitchFamily="2" charset="-122"/>
            </a:endParaRPr>
          </a:p>
        </p:txBody>
      </p:sp>
      <p:pic>
        <p:nvPicPr>
          <p:cNvPr id="3" name="图片 2"/>
          <p:cNvPicPr>
            <a:picLocks noChangeAspect="1"/>
          </p:cNvPicPr>
          <p:nvPr/>
        </p:nvPicPr>
        <p:blipFill>
          <a:blip r:embed="rId2"/>
          <a:stretch>
            <a:fillRect/>
          </a:stretch>
        </p:blipFill>
        <p:spPr>
          <a:xfrm>
            <a:off x="4377690" y="3135630"/>
            <a:ext cx="3436620" cy="586740"/>
          </a:xfrm>
          <a:prstGeom prst="rect">
            <a:avLst/>
          </a:prstGeom>
        </p:spPr>
      </p:pic>
      <p:pic>
        <p:nvPicPr>
          <p:cNvPr id="4" name="图片 3"/>
          <p:cNvPicPr>
            <a:picLocks noChangeAspect="1"/>
          </p:cNvPicPr>
          <p:nvPr/>
        </p:nvPicPr>
        <p:blipFill>
          <a:blip r:embed="rId3"/>
          <a:stretch>
            <a:fillRect/>
          </a:stretch>
        </p:blipFill>
        <p:spPr>
          <a:xfrm>
            <a:off x="5380355" y="3913505"/>
            <a:ext cx="1333500" cy="472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爱设计-5"/>
          <p:cNvSpPr/>
          <p:nvPr/>
        </p:nvSpPr>
        <p:spPr>
          <a:xfrm>
            <a:off x="0" y="2367978"/>
            <a:ext cx="11650980" cy="4163119"/>
          </a:xfrm>
          <a:custGeom>
            <a:avLst/>
            <a:gdLst>
              <a:gd name="connsiteX0" fmla="*/ 1868 w 12191721"/>
              <a:gd name="connsiteY0" fmla="*/ 4624487 h 4625582"/>
              <a:gd name="connsiteX1" fmla="*/ 7331891 w 12191721"/>
              <a:gd name="connsiteY1" fmla="*/ 3653511 h 4625582"/>
              <a:gd name="connsiteX2" fmla="*/ 11991782 w 12191721"/>
              <a:gd name="connsiteY2" fmla="*/ 587836 h 4625582"/>
              <a:gd name="connsiteX3" fmla="*/ 12165754 w 12191721"/>
              <a:gd name="connsiteY3" fmla="*/ 693611 h 4625582"/>
              <a:gd name="connsiteX4" fmla="*/ 12193590 w 12191721"/>
              <a:gd name="connsiteY4" fmla="*/ -1096 h 4625582"/>
              <a:gd name="connsiteX5" fmla="*/ 6246302 w 12191721"/>
              <a:gd name="connsiteY5" fmla="*/ 3421501 h 4625582"/>
              <a:gd name="connsiteX6" fmla="*/ 1868 w 12191721"/>
              <a:gd name="connsiteY6" fmla="*/ 3987538 h 462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721" h="4625582">
                <a:moveTo>
                  <a:pt x="1868" y="4624487"/>
                </a:moveTo>
                <a:cubicBezTo>
                  <a:pt x="1868" y="4624487"/>
                  <a:pt x="3992243" y="4497905"/>
                  <a:pt x="7331891" y="3653511"/>
                </a:cubicBezTo>
                <a:cubicBezTo>
                  <a:pt x="10757411" y="2787336"/>
                  <a:pt x="11991782" y="587836"/>
                  <a:pt x="11991782" y="587836"/>
                </a:cubicBezTo>
                <a:lnTo>
                  <a:pt x="12165754" y="693611"/>
                </a:lnTo>
                <a:lnTo>
                  <a:pt x="12193590" y="-1096"/>
                </a:lnTo>
                <a:cubicBezTo>
                  <a:pt x="12193590" y="-1096"/>
                  <a:pt x="10655394" y="2843007"/>
                  <a:pt x="6246302" y="3421501"/>
                </a:cubicBezTo>
                <a:cubicBezTo>
                  <a:pt x="2036164" y="3973899"/>
                  <a:pt x="1868" y="3987538"/>
                  <a:pt x="1868" y="3987538"/>
                </a:cubicBezTo>
                <a:close/>
              </a:path>
            </a:pathLst>
          </a:custGeom>
          <a:gradFill>
            <a:gsLst>
              <a:gs pos="0">
                <a:srgbClr val="115BD7">
                  <a:alpha val="0"/>
                </a:srgbClr>
              </a:gs>
              <a:gs pos="100000">
                <a:srgbClr val="0D46A6"/>
              </a:gs>
            </a:gsLst>
            <a:lin ang="18900000" scaled="1"/>
          </a:gradFill>
          <a:ln w="69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18" name="爱设计-6"/>
          <p:cNvSpPr/>
          <p:nvPr/>
        </p:nvSpPr>
        <p:spPr>
          <a:xfrm>
            <a:off x="1884599" y="5816868"/>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20" name="爱设计-7"/>
          <p:cNvSpPr/>
          <p:nvPr/>
        </p:nvSpPr>
        <p:spPr>
          <a:xfrm>
            <a:off x="5002336" y="5492830"/>
            <a:ext cx="155102" cy="155102"/>
          </a:xfrm>
          <a:prstGeom prst="ellipse">
            <a:avLst/>
          </a:prstGeom>
          <a:solidFill>
            <a:srgbClr val="FFFFFF"/>
          </a:solidFill>
          <a:ln w="19050" cap="flat" cmpd="sng" algn="ctr">
            <a:solidFill>
              <a:srgbClr val="FBBD06"/>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cxnSp>
        <p:nvCxnSpPr>
          <p:cNvPr id="21" name="爱设计-8"/>
          <p:cNvCxnSpPr/>
          <p:nvPr/>
        </p:nvCxnSpPr>
        <p:spPr>
          <a:xfrm>
            <a:off x="1962150" y="3445136"/>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cxnSp>
        <p:nvCxnSpPr>
          <p:cNvPr id="28" name="爱设计-9"/>
          <p:cNvCxnSpPr/>
          <p:nvPr/>
        </p:nvCxnSpPr>
        <p:spPr>
          <a:xfrm>
            <a:off x="5079887" y="3144070"/>
            <a:ext cx="0" cy="2371732"/>
          </a:xfrm>
          <a:prstGeom prst="line">
            <a:avLst/>
          </a:prstGeom>
          <a:noFill/>
          <a:ln w="25400" cap="rnd" cmpd="sng" algn="ctr">
            <a:gradFill flip="none" rotWithShape="1">
              <a:gsLst>
                <a:gs pos="0">
                  <a:srgbClr val="FBBD06">
                    <a:alpha val="0"/>
                  </a:srgbClr>
                </a:gs>
                <a:gs pos="100000">
                  <a:srgbClr val="FBBD06"/>
                </a:gs>
              </a:gsLst>
              <a:lin ang="16200000" scaled="1"/>
              <a:tileRect/>
            </a:gradFill>
            <a:prstDash val="solid"/>
            <a:round/>
          </a:ln>
          <a:effectLst/>
        </p:spPr>
      </p:cxnSp>
      <p:cxnSp>
        <p:nvCxnSpPr>
          <p:cNvPr id="29" name="爱设计-10"/>
          <p:cNvCxnSpPr/>
          <p:nvPr/>
        </p:nvCxnSpPr>
        <p:spPr>
          <a:xfrm>
            <a:off x="8102804" y="2619027"/>
            <a:ext cx="0" cy="2371732"/>
          </a:xfrm>
          <a:prstGeom prst="line">
            <a:avLst/>
          </a:prstGeom>
          <a:noFill/>
          <a:ln w="25400" cap="rnd" cmpd="sng" algn="ctr">
            <a:gradFill flip="none" rotWithShape="1">
              <a:gsLst>
                <a:gs pos="0">
                  <a:srgbClr val="115BD7">
                    <a:alpha val="0"/>
                  </a:srgbClr>
                </a:gs>
                <a:gs pos="100000">
                  <a:srgbClr val="0D46A6"/>
                </a:gs>
              </a:gsLst>
              <a:lin ang="16200000" scaled="1"/>
              <a:tileRect/>
            </a:gradFill>
            <a:prstDash val="solid"/>
            <a:round/>
          </a:ln>
          <a:effectLst/>
        </p:spPr>
      </p:cxnSp>
      <p:sp>
        <p:nvSpPr>
          <p:cNvPr id="30" name="爱设计-11"/>
          <p:cNvSpPr/>
          <p:nvPr/>
        </p:nvSpPr>
        <p:spPr>
          <a:xfrm>
            <a:off x="8025253" y="4927725"/>
            <a:ext cx="155102" cy="155102"/>
          </a:xfrm>
          <a:prstGeom prst="ellipse">
            <a:avLst/>
          </a:prstGeom>
          <a:solidFill>
            <a:srgbClr val="FFFFFF"/>
          </a:solidFill>
          <a:ln w="19050" cap="flat" cmpd="sng" algn="ctr">
            <a:solidFill>
              <a:srgbClr val="115BD7"/>
            </a:solidFill>
            <a:prstDash val="solid"/>
            <a:miter lim="800000"/>
          </a:ln>
          <a:effectLst>
            <a:outerShdw blurRad="787400" sx="98000" sy="98000" algn="ctr" rotWithShape="0">
              <a:srgbClr val="000000">
                <a:alpha val="15000"/>
              </a:srgbClr>
            </a:outerShdw>
          </a:effectLst>
        </p:spPr>
        <p:txBody>
          <a:bodyPr vertOverflow="overflow" horzOverflow="overflow" vert="horz" wrap="square" numCol="1" spcCol="0" rtlCol="0" fromWordArt="0" anchor="ctr" anchorCtr="0" forceAA="0" compatLnSpc="1">
            <a:noAutofit/>
          </a:bodyPr>
          <a:lstStyle/>
          <a:p>
            <a:pPr algn="ctr">
              <a:defRPr/>
            </a:pPr>
            <a:endParaRPr lang="zh-CN" altLang="en-US" kern="0">
              <a:solidFill>
                <a:srgbClr val="FFFFFF"/>
              </a:solidFill>
              <a:latin typeface="思源黑体 CN Normal"/>
              <a:ea typeface="思源黑体 CN Normal"/>
              <a:sym typeface="思源黑体 CN Normal" panose="020B0400000000000000" pitchFamily="34" charset="-122"/>
            </a:endParaRPr>
          </a:p>
        </p:txBody>
      </p:sp>
      <p:sp>
        <p:nvSpPr>
          <p:cNvPr id="31" name="爱设计-12"/>
          <p:cNvSpPr/>
          <p:nvPr>
            <p:custDataLst>
              <p:tags r:id="rId2"/>
            </p:custDataLst>
          </p:nvPr>
        </p:nvSpPr>
        <p:spPr bwMode="auto">
          <a:xfrm>
            <a:off x="1133948" y="1969955"/>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2" name="爱设计-13"/>
          <p:cNvSpPr/>
          <p:nvPr>
            <p:custDataLst>
              <p:tags r:id="rId3"/>
            </p:custDataLst>
          </p:nvPr>
        </p:nvSpPr>
        <p:spPr bwMode="auto">
          <a:xfrm>
            <a:off x="4251685" y="1645917"/>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solidFill>
            <a:srgbClr val="FBBD06"/>
          </a:solidFill>
          <a:ln>
            <a:noFill/>
          </a:ln>
          <a:effectLst>
            <a:outerShdw blurRad="330200" dist="241300" dir="10800000" sx="95000" sy="95000" algn="r" rotWithShape="0">
              <a:srgbClr val="FBBD0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3" name="爱设计-14"/>
          <p:cNvSpPr/>
          <p:nvPr>
            <p:custDataLst>
              <p:tags r:id="rId4"/>
            </p:custDataLst>
          </p:nvPr>
        </p:nvSpPr>
        <p:spPr bwMode="auto">
          <a:xfrm>
            <a:off x="7274602" y="1080812"/>
            <a:ext cx="1666402" cy="1667438"/>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rgbClr val="115BD7"/>
              </a:gs>
              <a:gs pos="100000">
                <a:srgbClr val="0D46A6"/>
              </a:gs>
            </a:gsLst>
            <a:lin ang="18900000" scaled="1"/>
          </a:gradFill>
          <a:ln>
            <a:noFill/>
          </a:ln>
          <a:effectLst>
            <a:outerShdw blurRad="330200" dist="241300" dir="10800000" sx="95000" sy="95000" algn="r" rotWithShape="0">
              <a:srgbClr val="0D46A6">
                <a:alpha val="32000"/>
              </a:srgbClr>
            </a:outerShdw>
          </a:effectLst>
        </p:spPr>
        <p:txBody>
          <a:bodyPr vert="horz" wrap="square" lIns="91440" tIns="45720" rIns="91440" bIns="45720" numCol="1" anchor="ctr" anchorCtr="0" compatLnSpc="1"/>
          <a:lstStyle/>
          <a:p>
            <a:pPr algn="ctr"/>
            <a:endParaRPr lang="en-US" altLang="zh-CN" sz="2400" kern="0" dirty="0">
              <a:solidFill>
                <a:srgbClr val="FFFFFF"/>
              </a:solidFill>
              <a:latin typeface="思源黑体 CN Normal"/>
              <a:ea typeface="思源黑体 CN Normal"/>
              <a:cs typeface="OPPOSans H" panose="02010600030101010101" pitchFamily="18" charset="-122"/>
              <a:sym typeface="思源黑体 CN Normal" panose="020B0400000000000000" pitchFamily="34" charset="-122"/>
            </a:endParaRPr>
          </a:p>
        </p:txBody>
      </p:sp>
      <p:sp>
        <p:nvSpPr>
          <p:cNvPr id="34" name="爱设计-15-1"/>
          <p:cNvSpPr txBox="1"/>
          <p:nvPr/>
        </p:nvSpPr>
        <p:spPr>
          <a:xfrm>
            <a:off x="2039701" y="4222176"/>
            <a:ext cx="2464474" cy="929640"/>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主要包括产品销售收入、后期服务收入以及可能的合作与授权收入。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爱设计-15-2"/>
          <p:cNvSpPr txBox="1"/>
          <p:nvPr/>
        </p:nvSpPr>
        <p:spPr>
          <a:xfrm>
            <a:off x="2039620" y="3765550"/>
            <a:ext cx="2319020" cy="370840"/>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盈利模式</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6" name="爱设计-16-1"/>
          <p:cNvSpPr txBox="1"/>
          <p:nvPr/>
        </p:nvSpPr>
        <p:spPr>
          <a:xfrm>
            <a:off x="5295981" y="3720849"/>
            <a:ext cx="2464474" cy="14890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我们考虑了初始投资成本、运营成本、销售收入以及预期的市场份额等因素，预计在未来几年内能够实现良好的投资回报。</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爱设计-16-2"/>
          <p:cNvSpPr txBox="1"/>
          <p:nvPr/>
        </p:nvSpPr>
        <p:spPr>
          <a:xfrm>
            <a:off x="5295981" y="3338707"/>
            <a:ext cx="2208980" cy="296672"/>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投资回报分析</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38" name="爱设计-17-1"/>
          <p:cNvSpPr txBox="1"/>
          <p:nvPr/>
        </p:nvSpPr>
        <p:spPr>
          <a:xfrm>
            <a:off x="8320405" y="2896870"/>
            <a:ext cx="2537460" cy="1209675"/>
          </a:xfrm>
          <a:prstGeom prst="rect">
            <a:avLst/>
          </a:prstGeom>
          <a:noFill/>
        </p:spPr>
        <p:txBody>
          <a:bodyPr wrap="square" rtlCol="0">
            <a:spAutoFit/>
          </a:bodyPr>
          <a:lstStyle/>
          <a:p>
            <a:pPr>
              <a:lnSpc>
                <a:spcPct val="130000"/>
              </a:lnSpc>
              <a:spcAft>
                <a:spcPts val="600"/>
              </a:spcAft>
              <a:defRPr/>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通过采用环保材料和节能设计，减少对环境的影响，同时遵守相关的法规和标准，确保公司的稳健发展。</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9" name="爱设计-17-2"/>
          <p:cNvSpPr txBox="1"/>
          <p:nvPr/>
        </p:nvSpPr>
        <p:spPr>
          <a:xfrm>
            <a:off x="8378190" y="2367915"/>
            <a:ext cx="3072765" cy="528955"/>
          </a:xfrm>
          <a:prstGeom prst="rect">
            <a:avLst/>
          </a:prstGeom>
          <a:noFill/>
          <a:ln>
            <a:noFill/>
          </a:ln>
          <a:effectLst/>
        </p:spPr>
        <p:txBody>
          <a:bodyPr wrap="square" lIns="64008" tIns="32004" rIns="64008" bIns="32004"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buSzPct val="25000"/>
              <a:defRPr/>
            </a:pPr>
            <a:r>
              <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rPr>
              <a:t>可持续发展与合规性</a:t>
            </a:r>
            <a:endParaRPr lang="zh-CN" altLang="en-US" sz="240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cs typeface="OPPOSans H" panose="02010600030101010101" pitchFamily="18" charset="-122"/>
              <a:sym typeface="思源黑体 CN Normal" panose="020B0400000000000000" pitchFamily="34" charset="-122"/>
            </a:endParaRPr>
          </a:p>
        </p:txBody>
      </p:sp>
      <p:sp>
        <p:nvSpPr>
          <p:cNvPr id="40" name="爱设计-8-3"/>
          <p:cNvSpPr/>
          <p:nvPr/>
        </p:nvSpPr>
        <p:spPr>
          <a:xfrm>
            <a:off x="1754518" y="2591042"/>
            <a:ext cx="425263" cy="4252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1" name="爱设计-12-3"/>
          <p:cNvSpPr/>
          <p:nvPr/>
        </p:nvSpPr>
        <p:spPr>
          <a:xfrm>
            <a:off x="4872255" y="2286861"/>
            <a:ext cx="425263" cy="3855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
        <p:nvSpPr>
          <p:cNvPr id="42" name="爱设计-16-3"/>
          <p:cNvSpPr/>
          <p:nvPr/>
        </p:nvSpPr>
        <p:spPr>
          <a:xfrm>
            <a:off x="7895172" y="1717832"/>
            <a:ext cx="425263" cy="39339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思源黑体 CN Normal"/>
              <a:ea typeface="思源黑体 CN Normal"/>
              <a:cs typeface="+mn-cs"/>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商业模式</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39" name="Oval 59"/>
          <p:cNvSpPr/>
          <p:nvPr/>
        </p:nvSpPr>
        <p:spPr>
          <a:xfrm>
            <a:off x="79748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0" name="Straight Connector 60"/>
          <p:cNvCxnSpPr>
            <a:stCxn id="39" idx="4"/>
          </p:cNvCxnSpPr>
          <p:nvPr/>
        </p:nvCxnSpPr>
        <p:spPr>
          <a:xfrm>
            <a:off x="1531865" y="325293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41" name="组合 40"/>
          <p:cNvGrpSpPr>
            <a:grpSpLocks noChangeAspect="1"/>
          </p:cNvGrpSpPr>
          <p:nvPr/>
        </p:nvGrpSpPr>
        <p:grpSpPr>
          <a:xfrm>
            <a:off x="1391872" y="2343556"/>
            <a:ext cx="279990" cy="349988"/>
            <a:chOff x="2895600" y="-1143000"/>
            <a:chExt cx="152400" cy="190500"/>
          </a:xfrm>
        </p:grpSpPr>
        <p:sp>
          <p:nvSpPr>
            <p:cNvPr id="42" name="任意多边形: 形状 62"/>
            <p:cNvSpPr/>
            <p:nvPr/>
          </p:nvSpPr>
          <p:spPr>
            <a:xfrm>
              <a:off x="2895600" y="-1143000"/>
              <a:ext cx="152400" cy="190500"/>
            </a:xfrm>
            <a:custGeom>
              <a:avLst/>
              <a:gdLst>
                <a:gd name="connsiteX0" fmla="*/ 76200 w 152400"/>
                <a:gd name="connsiteY0" fmla="*/ 190500 h 190500"/>
                <a:gd name="connsiteX1" fmla="*/ 152400 w 152400"/>
                <a:gd name="connsiteY1" fmla="*/ 71438 h 190500"/>
                <a:gd name="connsiteX2" fmla="*/ 76200 w 152400"/>
                <a:gd name="connsiteY2" fmla="*/ 0 h 190500"/>
                <a:gd name="connsiteX3" fmla="*/ 0 w 152400"/>
                <a:gd name="connsiteY3" fmla="*/ 71438 h 190500"/>
                <a:gd name="connsiteX4" fmla="*/ 76200 w 1524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90500">
                  <a:moveTo>
                    <a:pt x="76200" y="190500"/>
                  </a:moveTo>
                  <a:cubicBezTo>
                    <a:pt x="76200" y="190500"/>
                    <a:pt x="152400" y="133350"/>
                    <a:pt x="152400" y="71438"/>
                  </a:cubicBezTo>
                  <a:cubicBezTo>
                    <a:pt x="152400" y="31984"/>
                    <a:pt x="118284" y="0"/>
                    <a:pt x="76200" y="0"/>
                  </a:cubicBezTo>
                  <a:cubicBezTo>
                    <a:pt x="34116" y="0"/>
                    <a:pt x="0" y="31984"/>
                    <a:pt x="0" y="71438"/>
                  </a:cubicBezTo>
                  <a:cubicBezTo>
                    <a:pt x="0" y="133350"/>
                    <a:pt x="76200" y="190500"/>
                    <a:pt x="76200" y="190500"/>
                  </a:cubicBez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3" name="任意多边形: 形状 63"/>
            <p:cNvSpPr/>
            <p:nvPr/>
          </p:nvSpPr>
          <p:spPr>
            <a:xfrm>
              <a:off x="2957512" y="-1095375"/>
              <a:ext cx="4762" cy="76200"/>
            </a:xfrm>
            <a:custGeom>
              <a:avLst/>
              <a:gdLst>
                <a:gd name="connsiteX0" fmla="*/ 0 w 4762"/>
                <a:gd name="connsiteY0" fmla="*/ 0 h 76200"/>
                <a:gd name="connsiteX1" fmla="*/ 0 w 4762"/>
                <a:gd name="connsiteY1" fmla="*/ 76200 h 76200"/>
              </a:gdLst>
              <a:ahLst/>
              <a:cxnLst>
                <a:cxn ang="0">
                  <a:pos x="connsiteX0" y="connsiteY0"/>
                </a:cxn>
                <a:cxn ang="0">
                  <a:pos x="connsiteX1" y="connsiteY1"/>
                </a:cxn>
              </a:cxnLst>
              <a:rect l="l" t="t" r="r" b="b"/>
              <a:pathLst>
                <a:path w="4762" h="76200">
                  <a:moveTo>
                    <a:pt x="0" y="0"/>
                  </a:moveTo>
                  <a:lnTo>
                    <a:pt x="0" y="762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44" name="任意多边形: 形状 64"/>
            <p:cNvSpPr/>
            <p:nvPr/>
          </p:nvSpPr>
          <p:spPr>
            <a:xfrm>
              <a:off x="2957512" y="-1095375"/>
              <a:ext cx="47625" cy="38100"/>
            </a:xfrm>
            <a:custGeom>
              <a:avLst/>
              <a:gdLst>
                <a:gd name="connsiteX0" fmla="*/ 0 w 47625"/>
                <a:gd name="connsiteY0" fmla="*/ 0 h 38100"/>
                <a:gd name="connsiteX1" fmla="*/ 28575 w 47625"/>
                <a:gd name="connsiteY1" fmla="*/ 0 h 38100"/>
                <a:gd name="connsiteX2" fmla="*/ 47625 w 47625"/>
                <a:gd name="connsiteY2" fmla="*/ 19050 h 38100"/>
                <a:gd name="connsiteX3" fmla="*/ 28575 w 47625"/>
                <a:gd name="connsiteY3" fmla="*/ 38100 h 38100"/>
                <a:gd name="connsiteX4" fmla="*/ 0 w 47625"/>
                <a:gd name="connsiteY4" fmla="*/ 38100 h 38100"/>
                <a:gd name="connsiteX5" fmla="*/ 0 w 47625"/>
                <a:gd name="connsiteY5"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0"/>
                  </a:moveTo>
                  <a:lnTo>
                    <a:pt x="28575" y="0"/>
                  </a:lnTo>
                  <a:cubicBezTo>
                    <a:pt x="39096" y="0"/>
                    <a:pt x="47625" y="8529"/>
                    <a:pt x="47625" y="19050"/>
                  </a:cubicBezTo>
                  <a:cubicBezTo>
                    <a:pt x="47625" y="29571"/>
                    <a:pt x="39096" y="38100"/>
                    <a:pt x="28575" y="38100"/>
                  </a:cubicBezTo>
                  <a:lnTo>
                    <a:pt x="0" y="38100"/>
                  </a:lnTo>
                  <a:lnTo>
                    <a:pt x="0" y="0"/>
                  </a:lnTo>
                  <a:close/>
                </a:path>
              </a:pathLst>
            </a:custGeom>
            <a:noFill/>
            <a:ln w="31750" cap="flat">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45" name="Rectangle 29"/>
          <p:cNvSpPr/>
          <p:nvPr/>
        </p:nvSpPr>
        <p:spPr>
          <a:xfrm>
            <a:off x="527121" y="3982822"/>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在于提供个性化香氛控制解决方案，通过智能技术和用户友好的界面，为用户带来前所未有的香氛体验。我们致力于创造舒适、智能的家居环境，满足用户对高品质生活的追求。</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46" name="Rectangle 30"/>
          <p:cNvSpPr/>
          <p:nvPr/>
        </p:nvSpPr>
        <p:spPr>
          <a:xfrm>
            <a:off x="830825" y="3587592"/>
            <a:ext cx="14020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价值主张</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47" name="Oval 64"/>
          <p:cNvSpPr/>
          <p:nvPr/>
        </p:nvSpPr>
        <p:spPr>
          <a:xfrm>
            <a:off x="2994616" y="2447129"/>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8" name="Straight Connector 65"/>
          <p:cNvCxnSpPr/>
          <p:nvPr/>
        </p:nvCxnSpPr>
        <p:spPr>
          <a:xfrm>
            <a:off x="3728998" y="3915898"/>
            <a:ext cx="0" cy="275077"/>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49" name="组合 48"/>
          <p:cNvGrpSpPr>
            <a:grpSpLocks noChangeAspect="1"/>
          </p:cNvGrpSpPr>
          <p:nvPr/>
        </p:nvGrpSpPr>
        <p:grpSpPr>
          <a:xfrm>
            <a:off x="3554181" y="3006520"/>
            <a:ext cx="349638" cy="349987"/>
            <a:chOff x="28575" y="28575"/>
            <a:chExt cx="171279" cy="171450"/>
          </a:xfrm>
        </p:grpSpPr>
        <p:sp>
          <p:nvSpPr>
            <p:cNvPr id="50" name="任意多边形: 形状 69"/>
            <p:cNvSpPr/>
            <p:nvPr/>
          </p:nvSpPr>
          <p:spPr>
            <a:xfrm>
              <a:off x="28575" y="28575"/>
              <a:ext cx="23812" cy="171450"/>
            </a:xfrm>
            <a:custGeom>
              <a:avLst/>
              <a:gdLst>
                <a:gd name="connsiteX0" fmla="*/ 23813 w 23812"/>
                <a:gd name="connsiteY0" fmla="*/ 0 h 171450"/>
                <a:gd name="connsiteX1" fmla="*/ 0 w 23812"/>
                <a:gd name="connsiteY1" fmla="*/ 171450 h 171450"/>
              </a:gdLst>
              <a:ahLst/>
              <a:cxnLst>
                <a:cxn ang="0">
                  <a:pos x="connsiteX0" y="connsiteY0"/>
                </a:cxn>
                <a:cxn ang="0">
                  <a:pos x="connsiteX1" y="connsiteY1"/>
                </a:cxn>
              </a:cxnLst>
              <a:rect l="l" t="t" r="r" b="b"/>
              <a:pathLst>
                <a:path w="23812" h="171450">
                  <a:moveTo>
                    <a:pt x="23813" y="0"/>
                  </a:moveTo>
                  <a:lnTo>
                    <a:pt x="0" y="17145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1" name="任意多边形: 形状 70"/>
            <p:cNvSpPr/>
            <p:nvPr/>
          </p:nvSpPr>
          <p:spPr>
            <a:xfrm>
              <a:off x="176212" y="28575"/>
              <a:ext cx="23642" cy="171236"/>
            </a:xfrm>
            <a:custGeom>
              <a:avLst/>
              <a:gdLst>
                <a:gd name="connsiteX0" fmla="*/ 0 w 23642"/>
                <a:gd name="connsiteY0" fmla="*/ 0 h 171236"/>
                <a:gd name="connsiteX1" fmla="*/ 23643 w 23642"/>
                <a:gd name="connsiteY1" fmla="*/ 171237 h 171236"/>
              </a:gdLst>
              <a:ahLst/>
              <a:cxnLst>
                <a:cxn ang="0">
                  <a:pos x="connsiteX0" y="connsiteY0"/>
                </a:cxn>
                <a:cxn ang="0">
                  <a:pos x="connsiteX1" y="connsiteY1"/>
                </a:cxn>
              </a:cxnLst>
              <a:rect l="l" t="t" r="r" b="b"/>
              <a:pathLst>
                <a:path w="23642" h="171236">
                  <a:moveTo>
                    <a:pt x="0" y="0"/>
                  </a:moveTo>
                  <a:lnTo>
                    <a:pt x="23643" y="171237"/>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2" name="任意多边形: 形状 71"/>
            <p:cNvSpPr/>
            <p:nvPr/>
          </p:nvSpPr>
          <p:spPr>
            <a:xfrm>
              <a:off x="114300" y="28575"/>
              <a:ext cx="4762" cy="28575"/>
            </a:xfrm>
            <a:custGeom>
              <a:avLst/>
              <a:gdLst>
                <a:gd name="connsiteX0" fmla="*/ 0 w 4762"/>
                <a:gd name="connsiteY0" fmla="*/ 0 h 28575"/>
                <a:gd name="connsiteX1" fmla="*/ 0 w 4762"/>
                <a:gd name="connsiteY1" fmla="*/ 28575 h 28575"/>
              </a:gdLst>
              <a:ahLst/>
              <a:cxnLst>
                <a:cxn ang="0">
                  <a:pos x="connsiteX0" y="connsiteY0"/>
                </a:cxn>
                <a:cxn ang="0">
                  <a:pos x="connsiteX1" y="connsiteY1"/>
                </a:cxn>
              </a:cxnLst>
              <a:rect l="l" t="t" r="r" b="b"/>
              <a:pathLst>
                <a:path w="4762" h="28575">
                  <a:moveTo>
                    <a:pt x="0" y="0"/>
                  </a:moveTo>
                  <a:lnTo>
                    <a:pt x="0" y="28575"/>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3" name="任意多边形: 形状 72"/>
            <p:cNvSpPr/>
            <p:nvPr/>
          </p:nvSpPr>
          <p:spPr>
            <a:xfrm>
              <a:off x="114300" y="166687"/>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54" name="任意多边形: 形状 73"/>
            <p:cNvSpPr/>
            <p:nvPr/>
          </p:nvSpPr>
          <p:spPr>
            <a:xfrm>
              <a:off x="114300" y="95250"/>
              <a:ext cx="4762" cy="33337"/>
            </a:xfrm>
            <a:custGeom>
              <a:avLst/>
              <a:gdLst>
                <a:gd name="connsiteX0" fmla="*/ 0 w 4762"/>
                <a:gd name="connsiteY0" fmla="*/ 0 h 33337"/>
                <a:gd name="connsiteX1" fmla="*/ 0 w 4762"/>
                <a:gd name="connsiteY1" fmla="*/ 33338 h 33337"/>
              </a:gdLst>
              <a:ahLst/>
              <a:cxnLst>
                <a:cxn ang="0">
                  <a:pos x="connsiteX0" y="connsiteY0"/>
                </a:cxn>
                <a:cxn ang="0">
                  <a:pos x="connsiteX1" y="connsiteY1"/>
                </a:cxn>
              </a:cxnLst>
              <a:rect l="l" t="t" r="r" b="b"/>
              <a:pathLst>
                <a:path w="4762" h="33337">
                  <a:moveTo>
                    <a:pt x="0" y="0"/>
                  </a:moveTo>
                  <a:lnTo>
                    <a:pt x="0" y="33338"/>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55" name="Rectangle 29"/>
          <p:cNvSpPr/>
          <p:nvPr/>
        </p:nvSpPr>
        <p:spPr>
          <a:xfrm>
            <a:off x="2724256" y="4653129"/>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主要是追求高品质生活、注重家居环境舒适度的消费者，以及对智能家居技术感兴趣的年轻家庭。他们注重个性化、智能化和便捷性，愿意为提升生活品质而投资。</a:t>
            </a:r>
            <a:endParaRPr lang="en-US" altLang="zh-CN"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6" name="Rectangle 30"/>
          <p:cNvSpPr/>
          <p:nvPr/>
        </p:nvSpPr>
        <p:spPr>
          <a:xfrm>
            <a:off x="3027960" y="4257899"/>
            <a:ext cx="1402080" cy="460375"/>
          </a:xfrm>
          <a:prstGeom prst="rect">
            <a:avLst/>
          </a:prstGeom>
        </p:spPr>
        <p:txBody>
          <a:bodyPr wrap="non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客户群体</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57" name="Oval 79"/>
          <p:cNvSpPr/>
          <p:nvPr/>
        </p:nvSpPr>
        <p:spPr>
          <a:xfrm>
            <a:off x="519175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58" name="Straight Connector 80"/>
          <p:cNvCxnSpPr>
            <a:stCxn id="57" idx="4"/>
          </p:cNvCxnSpPr>
          <p:nvPr/>
        </p:nvCxnSpPr>
        <p:spPr>
          <a:xfrm>
            <a:off x="5926135" y="3252935"/>
            <a:ext cx="1"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59" name="组合 58"/>
          <p:cNvGrpSpPr>
            <a:grpSpLocks noChangeAspect="1"/>
          </p:cNvGrpSpPr>
          <p:nvPr/>
        </p:nvGrpSpPr>
        <p:grpSpPr>
          <a:xfrm>
            <a:off x="5750396" y="2343557"/>
            <a:ext cx="357408" cy="349987"/>
            <a:chOff x="4403188" y="-1278928"/>
            <a:chExt cx="117475" cy="115036"/>
          </a:xfrm>
        </p:grpSpPr>
        <p:sp>
          <p:nvSpPr>
            <p:cNvPr id="60" name="任意多边形: 形状 55"/>
            <p:cNvSpPr/>
            <p:nvPr/>
          </p:nvSpPr>
          <p:spPr>
            <a:xfrm>
              <a:off x="4431763" y="-1256562"/>
              <a:ext cx="57150" cy="69850"/>
            </a:xfrm>
            <a:custGeom>
              <a:avLst/>
              <a:gdLst>
                <a:gd name="connsiteX0" fmla="*/ 57150 w 57150"/>
                <a:gd name="connsiteY0" fmla="*/ 28575 h 69850"/>
                <a:gd name="connsiteX1" fmla="*/ 28575 w 57150"/>
                <a:gd name="connsiteY1" fmla="*/ 69850 h 69850"/>
                <a:gd name="connsiteX2" fmla="*/ 0 w 57150"/>
                <a:gd name="connsiteY2" fmla="*/ 28575 h 69850"/>
                <a:gd name="connsiteX3" fmla="*/ 8369 w 57150"/>
                <a:gd name="connsiteY3" fmla="*/ 8369 h 69850"/>
                <a:gd name="connsiteX4" fmla="*/ 28575 w 57150"/>
                <a:gd name="connsiteY4" fmla="*/ 0 h 69850"/>
                <a:gd name="connsiteX5" fmla="*/ 48781 w 57150"/>
                <a:gd name="connsiteY5" fmla="*/ 8369 h 69850"/>
                <a:gd name="connsiteX6" fmla="*/ 57150 w 57150"/>
                <a:gd name="connsiteY6" fmla="*/ 28575 h 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69850">
                  <a:moveTo>
                    <a:pt x="57150" y="28575"/>
                  </a:moveTo>
                  <a:cubicBezTo>
                    <a:pt x="57150" y="50800"/>
                    <a:pt x="28575" y="69850"/>
                    <a:pt x="28575" y="69850"/>
                  </a:cubicBezTo>
                  <a:cubicBezTo>
                    <a:pt x="28575" y="69850"/>
                    <a:pt x="0" y="50800"/>
                    <a:pt x="0" y="28575"/>
                  </a:cubicBezTo>
                  <a:cubicBezTo>
                    <a:pt x="0" y="20997"/>
                    <a:pt x="3011" y="13728"/>
                    <a:pt x="8369" y="8369"/>
                  </a:cubicBezTo>
                  <a:cubicBezTo>
                    <a:pt x="13728" y="3011"/>
                    <a:pt x="20997" y="0"/>
                    <a:pt x="28575" y="0"/>
                  </a:cubicBezTo>
                  <a:cubicBezTo>
                    <a:pt x="36153" y="0"/>
                    <a:pt x="43422" y="3011"/>
                    <a:pt x="48781" y="8369"/>
                  </a:cubicBezTo>
                  <a:cubicBezTo>
                    <a:pt x="54139" y="13728"/>
                    <a:pt x="57150" y="20997"/>
                    <a:pt x="57150" y="28575"/>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1" name="任意多边形: 形状 56"/>
            <p:cNvSpPr/>
            <p:nvPr/>
          </p:nvSpPr>
          <p:spPr>
            <a:xfrm>
              <a:off x="4450813" y="-1237512"/>
              <a:ext cx="19050" cy="19050"/>
            </a:xfrm>
            <a:custGeom>
              <a:avLst/>
              <a:gdLst>
                <a:gd name="connsiteX0" fmla="*/ 9525 w 19050"/>
                <a:gd name="connsiteY0" fmla="*/ 19050 h 19050"/>
                <a:gd name="connsiteX1" fmla="*/ 19050 w 19050"/>
                <a:gd name="connsiteY1" fmla="*/ 9525 h 19050"/>
                <a:gd name="connsiteX2" fmla="*/ 9525 w 19050"/>
                <a:gd name="connsiteY2" fmla="*/ 0 h 19050"/>
                <a:gd name="connsiteX3" fmla="*/ 0 w 19050"/>
                <a:gd name="connsiteY3" fmla="*/ 9525 h 19050"/>
                <a:gd name="connsiteX4" fmla="*/ 9525 w 19050"/>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9525" y="19050"/>
                  </a:moveTo>
                  <a:cubicBezTo>
                    <a:pt x="14786" y="19050"/>
                    <a:pt x="19050" y="14786"/>
                    <a:pt x="19050" y="9525"/>
                  </a:cubicBezTo>
                  <a:cubicBezTo>
                    <a:pt x="19050" y="4264"/>
                    <a:pt x="14786" y="0"/>
                    <a:pt x="9525" y="0"/>
                  </a:cubicBezTo>
                  <a:cubicBezTo>
                    <a:pt x="4264" y="0"/>
                    <a:pt x="0" y="4264"/>
                    <a:pt x="0" y="9525"/>
                  </a:cubicBezTo>
                  <a:cubicBezTo>
                    <a:pt x="0" y="14786"/>
                    <a:pt x="4264" y="19050"/>
                    <a:pt x="9525" y="19050"/>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2" name="任意多边形: 形状 57"/>
            <p:cNvSpPr/>
            <p:nvPr/>
          </p:nvSpPr>
          <p:spPr>
            <a:xfrm>
              <a:off x="4412713" y="-1278928"/>
              <a:ext cx="104783" cy="58878"/>
            </a:xfrm>
            <a:custGeom>
              <a:avLst/>
              <a:gdLst>
                <a:gd name="connsiteX0" fmla="*/ 0 w 104783"/>
                <a:gd name="connsiteY0" fmla="*/ 25541 h 58878"/>
                <a:gd name="connsiteX1" fmla="*/ 65088 w 104783"/>
                <a:gd name="connsiteY1" fmla="*/ 3316 h 58878"/>
                <a:gd name="connsiteX2" fmla="*/ 104775 w 104783"/>
                <a:gd name="connsiteY2" fmla="*/ 58878 h 58878"/>
              </a:gdLst>
              <a:ahLst/>
              <a:cxnLst>
                <a:cxn ang="0">
                  <a:pos x="connsiteX0" y="connsiteY0"/>
                </a:cxn>
                <a:cxn ang="0">
                  <a:pos x="connsiteX1" y="connsiteY1"/>
                </a:cxn>
                <a:cxn ang="0">
                  <a:pos x="connsiteX2" y="connsiteY2"/>
                </a:cxn>
              </a:cxnLst>
              <a:rect l="l" t="t" r="r" b="b"/>
              <a:pathLst>
                <a:path w="104783" h="58878">
                  <a:moveTo>
                    <a:pt x="0" y="25541"/>
                  </a:moveTo>
                  <a:cubicBezTo>
                    <a:pt x="0" y="25541"/>
                    <a:pt x="23813" y="-10972"/>
                    <a:pt x="65088" y="3316"/>
                  </a:cubicBezTo>
                  <a:cubicBezTo>
                    <a:pt x="106363" y="17603"/>
                    <a:pt x="104775" y="58878"/>
                    <a:pt x="104775" y="58878"/>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3" name="任意多边形: 形状 58"/>
            <p:cNvSpPr/>
            <p:nvPr/>
          </p:nvSpPr>
          <p:spPr>
            <a:xfrm>
              <a:off x="4517488" y="-12724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4" name="任意多边形: 形状 59"/>
            <p:cNvSpPr/>
            <p:nvPr/>
          </p:nvSpPr>
          <p:spPr>
            <a:xfrm>
              <a:off x="4403188" y="-1221637"/>
              <a:ext cx="104775" cy="57745"/>
            </a:xfrm>
            <a:custGeom>
              <a:avLst/>
              <a:gdLst>
                <a:gd name="connsiteX0" fmla="*/ 104775 w 104775"/>
                <a:gd name="connsiteY0" fmla="*/ 31750 h 57745"/>
                <a:gd name="connsiteX1" fmla="*/ 42863 w 104775"/>
                <a:gd name="connsiteY1" fmla="*/ 55563 h 57745"/>
                <a:gd name="connsiteX2" fmla="*/ 0 w 104775"/>
                <a:gd name="connsiteY2" fmla="*/ 0 h 57745"/>
              </a:gdLst>
              <a:ahLst/>
              <a:cxnLst>
                <a:cxn ang="0">
                  <a:pos x="connsiteX0" y="connsiteY0"/>
                </a:cxn>
                <a:cxn ang="0">
                  <a:pos x="connsiteX1" y="connsiteY1"/>
                </a:cxn>
                <a:cxn ang="0">
                  <a:pos x="connsiteX2" y="connsiteY2"/>
                </a:cxn>
              </a:cxnLst>
              <a:rect l="l" t="t" r="r" b="b"/>
              <a:pathLst>
                <a:path w="104775" h="57745">
                  <a:moveTo>
                    <a:pt x="104775" y="31750"/>
                  </a:moveTo>
                  <a:cubicBezTo>
                    <a:pt x="104775" y="31750"/>
                    <a:pt x="85725" y="66675"/>
                    <a:pt x="42863" y="55563"/>
                  </a:cubicBezTo>
                  <a:cubicBezTo>
                    <a:pt x="0" y="44450"/>
                    <a:pt x="0" y="0"/>
                    <a:pt x="0" y="0"/>
                  </a:cubicBez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65" name="任意多边形: 形状 60"/>
            <p:cNvSpPr/>
            <p:nvPr/>
          </p:nvSpPr>
          <p:spPr>
            <a:xfrm>
              <a:off x="4403188" y="-1221637"/>
              <a:ext cx="3175" cy="50800"/>
            </a:xfrm>
            <a:custGeom>
              <a:avLst/>
              <a:gdLst>
                <a:gd name="connsiteX0" fmla="*/ 0 w 3175"/>
                <a:gd name="connsiteY0" fmla="*/ 0 h 50800"/>
                <a:gd name="connsiteX1" fmla="*/ 0 w 3175"/>
                <a:gd name="connsiteY1" fmla="*/ 50800 h 50800"/>
              </a:gdLst>
              <a:ahLst/>
              <a:cxnLst>
                <a:cxn ang="0">
                  <a:pos x="connsiteX0" y="connsiteY0"/>
                </a:cxn>
                <a:cxn ang="0">
                  <a:pos x="connsiteX1" y="connsiteY1"/>
                </a:cxn>
              </a:cxnLst>
              <a:rect l="l" t="t" r="r" b="b"/>
              <a:pathLst>
                <a:path w="3175" h="50800">
                  <a:moveTo>
                    <a:pt x="0" y="0"/>
                  </a:moveTo>
                  <a:lnTo>
                    <a:pt x="0" y="5080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66" name="Rectangle 29"/>
          <p:cNvSpPr/>
          <p:nvPr/>
        </p:nvSpPr>
        <p:spPr>
          <a:xfrm>
            <a:off x="4921391" y="3982822"/>
            <a:ext cx="2009488" cy="176974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采用线上线下相结合的分销渠道。线上主要通过电商平台、自建官网和社交媒体进行产品推广和销售；线下则与家居用品店、智能家居体验馆等合作，提供产品展示和体验服务。</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7" name="Rectangle 30"/>
          <p:cNvSpPr/>
          <p:nvPr/>
        </p:nvSpPr>
        <p:spPr>
          <a:xfrm>
            <a:off x="5072695" y="3587592"/>
            <a:ext cx="17068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渠道与分销</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68" name="Oval 74"/>
          <p:cNvSpPr/>
          <p:nvPr/>
        </p:nvSpPr>
        <p:spPr>
          <a:xfrm>
            <a:off x="7388886" y="2447129"/>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9" name="Straight Connector 75"/>
          <p:cNvCxnSpPr/>
          <p:nvPr/>
        </p:nvCxnSpPr>
        <p:spPr>
          <a:xfrm>
            <a:off x="8126112" y="3915898"/>
            <a:ext cx="0" cy="275077"/>
          </a:xfrm>
          <a:prstGeom prst="line">
            <a:avLst/>
          </a:prstGeom>
          <a:solidFill>
            <a:sysClr val="windowText" lastClr="000000">
              <a:lumMod val="50000"/>
              <a:lumOff val="50000"/>
            </a:sysClr>
          </a:solidFill>
          <a:ln w="6350" cap="flat" cmpd="sng" algn="ctr">
            <a:solidFill>
              <a:srgbClr val="2BA1F1"/>
            </a:solidFill>
            <a:prstDash val="solid"/>
            <a:miter lim="800000"/>
            <a:tailEnd type="oval"/>
          </a:ln>
          <a:effectLst/>
        </p:spPr>
      </p:cxnSp>
      <p:grpSp>
        <p:nvGrpSpPr>
          <p:cNvPr id="70" name="组合 69"/>
          <p:cNvGrpSpPr>
            <a:grpSpLocks noChangeAspect="1"/>
          </p:cNvGrpSpPr>
          <p:nvPr/>
        </p:nvGrpSpPr>
        <p:grpSpPr>
          <a:xfrm>
            <a:off x="7945312" y="3006520"/>
            <a:ext cx="349987" cy="349987"/>
            <a:chOff x="10347407" y="1805736"/>
            <a:chExt cx="291655" cy="291655"/>
          </a:xfrm>
        </p:grpSpPr>
        <p:sp>
          <p:nvSpPr>
            <p:cNvPr id="71" name="任意多边形: 形状 77"/>
            <p:cNvSpPr/>
            <p:nvPr/>
          </p:nvSpPr>
          <p:spPr>
            <a:xfrm>
              <a:off x="10347407" y="1805736"/>
              <a:ext cx="291655" cy="291655"/>
            </a:xfrm>
            <a:custGeom>
              <a:avLst/>
              <a:gdLst>
                <a:gd name="connsiteX0" fmla="*/ 145828 w 291655"/>
                <a:gd name="connsiteY0" fmla="*/ 291656 h 291655"/>
                <a:gd name="connsiteX1" fmla="*/ 291656 w 291655"/>
                <a:gd name="connsiteY1" fmla="*/ 145828 h 291655"/>
                <a:gd name="connsiteX2" fmla="*/ 145828 w 291655"/>
                <a:gd name="connsiteY2" fmla="*/ 0 h 291655"/>
                <a:gd name="connsiteX3" fmla="*/ 0 w 291655"/>
                <a:gd name="connsiteY3" fmla="*/ 145828 h 291655"/>
                <a:gd name="connsiteX4" fmla="*/ 145828 w 291655"/>
                <a:gd name="connsiteY4" fmla="*/ 291656 h 291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55" h="291655">
                  <a:moveTo>
                    <a:pt x="145828" y="291656"/>
                  </a:moveTo>
                  <a:cubicBezTo>
                    <a:pt x="226366" y="291656"/>
                    <a:pt x="291656" y="226366"/>
                    <a:pt x="291656" y="145828"/>
                  </a:cubicBezTo>
                  <a:cubicBezTo>
                    <a:pt x="291656" y="65289"/>
                    <a:pt x="226366" y="0"/>
                    <a:pt x="145828" y="0"/>
                  </a:cubicBezTo>
                  <a:cubicBezTo>
                    <a:pt x="65289" y="0"/>
                    <a:pt x="0" y="65289"/>
                    <a:pt x="0" y="145828"/>
                  </a:cubicBezTo>
                  <a:cubicBezTo>
                    <a:pt x="0" y="226366"/>
                    <a:pt x="65289" y="291656"/>
                    <a:pt x="145828" y="291656"/>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2" name="任意多边形: 形状 78"/>
            <p:cNvSpPr/>
            <p:nvPr/>
          </p:nvSpPr>
          <p:spPr>
            <a:xfrm>
              <a:off x="10493235" y="2009895"/>
              <a:ext cx="7291" cy="87496"/>
            </a:xfrm>
            <a:custGeom>
              <a:avLst/>
              <a:gdLst>
                <a:gd name="connsiteX0" fmla="*/ 0 w 7291"/>
                <a:gd name="connsiteY0" fmla="*/ 87497 h 87496"/>
                <a:gd name="connsiteX1" fmla="*/ 0 w 7291"/>
                <a:gd name="connsiteY1" fmla="*/ 0 h 87496"/>
              </a:gdLst>
              <a:ahLst/>
              <a:cxnLst>
                <a:cxn ang="0">
                  <a:pos x="connsiteX0" y="connsiteY0"/>
                </a:cxn>
                <a:cxn ang="0">
                  <a:pos x="connsiteX1" y="connsiteY1"/>
                </a:cxn>
              </a:cxnLst>
              <a:rect l="l" t="t" r="r" b="b"/>
              <a:pathLst>
                <a:path w="7291" h="87496">
                  <a:moveTo>
                    <a:pt x="0" y="87497"/>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3" name="任意多边形: 形状 79"/>
            <p:cNvSpPr/>
            <p:nvPr/>
          </p:nvSpPr>
          <p:spPr>
            <a:xfrm>
              <a:off x="10347407" y="1951564"/>
              <a:ext cx="87496" cy="7291"/>
            </a:xfrm>
            <a:custGeom>
              <a:avLst/>
              <a:gdLst>
                <a:gd name="connsiteX0" fmla="*/ 0 w 87496"/>
                <a:gd name="connsiteY0" fmla="*/ 0 h 7291"/>
                <a:gd name="connsiteX1" fmla="*/ 87497 w 87496"/>
                <a:gd name="connsiteY1" fmla="*/ 0 h 7291"/>
              </a:gdLst>
              <a:ahLst/>
              <a:cxnLst>
                <a:cxn ang="0">
                  <a:pos x="connsiteX0" y="connsiteY0"/>
                </a:cxn>
                <a:cxn ang="0">
                  <a:pos x="connsiteX1" y="connsiteY1"/>
                </a:cxn>
              </a:cxnLst>
              <a:rect l="l" t="t" r="r" b="b"/>
              <a:pathLst>
                <a:path w="87496" h="7291">
                  <a:moveTo>
                    <a:pt x="0" y="0"/>
                  </a:moveTo>
                  <a:lnTo>
                    <a:pt x="87497"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4" name="任意多边形: 形状 80"/>
            <p:cNvSpPr/>
            <p:nvPr/>
          </p:nvSpPr>
          <p:spPr>
            <a:xfrm>
              <a:off x="10551566" y="1951564"/>
              <a:ext cx="87496" cy="7291"/>
            </a:xfrm>
            <a:custGeom>
              <a:avLst/>
              <a:gdLst>
                <a:gd name="connsiteX0" fmla="*/ 87497 w 87496"/>
                <a:gd name="connsiteY0" fmla="*/ 0 h 7291"/>
                <a:gd name="connsiteX1" fmla="*/ 0 w 87496"/>
                <a:gd name="connsiteY1" fmla="*/ 0 h 7291"/>
              </a:gdLst>
              <a:ahLst/>
              <a:cxnLst>
                <a:cxn ang="0">
                  <a:pos x="connsiteX0" y="connsiteY0"/>
                </a:cxn>
                <a:cxn ang="0">
                  <a:pos x="connsiteX1" y="connsiteY1"/>
                </a:cxn>
              </a:cxnLst>
              <a:rect l="l" t="t" r="r" b="b"/>
              <a:pathLst>
                <a:path w="87496" h="7291">
                  <a:moveTo>
                    <a:pt x="87497" y="0"/>
                  </a:moveTo>
                  <a:lnTo>
                    <a:pt x="0" y="0"/>
                  </a:lnTo>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5" name="任意多边形: 形状 81"/>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6" name="任意多边形: 形状 82"/>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flat">
              <a:solidFill>
                <a:srgbClr val="FFFFFF"/>
              </a:solidFill>
              <a:prstDash val="solid"/>
              <a:miter/>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77" name="任意多边形: 形状 83"/>
            <p:cNvSpPr/>
            <p:nvPr/>
          </p:nvSpPr>
          <p:spPr>
            <a:xfrm>
              <a:off x="10434904" y="1893233"/>
              <a:ext cx="116662" cy="116662"/>
            </a:xfrm>
            <a:custGeom>
              <a:avLst/>
              <a:gdLst>
                <a:gd name="connsiteX0" fmla="*/ 116662 w 116662"/>
                <a:gd name="connsiteY0" fmla="*/ 58331 h 116662"/>
                <a:gd name="connsiteX1" fmla="*/ 58331 w 116662"/>
                <a:gd name="connsiteY1" fmla="*/ 116662 h 116662"/>
                <a:gd name="connsiteX2" fmla="*/ 0 w 116662"/>
                <a:gd name="connsiteY2" fmla="*/ 58331 h 116662"/>
                <a:gd name="connsiteX3" fmla="*/ 58331 w 116662"/>
                <a:gd name="connsiteY3" fmla="*/ 0 h 116662"/>
                <a:gd name="connsiteX4" fmla="*/ 116662 w 116662"/>
                <a:gd name="connsiteY4" fmla="*/ 58331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2" h="116662">
                  <a:moveTo>
                    <a:pt x="116662" y="58331"/>
                  </a:moveTo>
                  <a:cubicBezTo>
                    <a:pt x="116662" y="90547"/>
                    <a:pt x="90547" y="116662"/>
                    <a:pt x="58331" y="116662"/>
                  </a:cubicBezTo>
                  <a:cubicBezTo>
                    <a:pt x="26116" y="116662"/>
                    <a:pt x="0" y="90547"/>
                    <a:pt x="0" y="58331"/>
                  </a:cubicBezTo>
                  <a:cubicBezTo>
                    <a:pt x="0" y="26116"/>
                    <a:pt x="26116" y="0"/>
                    <a:pt x="58331" y="0"/>
                  </a:cubicBezTo>
                  <a:cubicBezTo>
                    <a:pt x="90547" y="0"/>
                    <a:pt x="116662" y="26116"/>
                    <a:pt x="116662" y="58331"/>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78" name="Rectangle 29"/>
          <p:cNvSpPr/>
          <p:nvPr/>
        </p:nvSpPr>
        <p:spPr>
          <a:xfrm>
            <a:off x="7118526" y="4653129"/>
            <a:ext cx="2009488" cy="152971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主要来源于产品销售和增值服务。产品销售包括智能香氛控制设备和相关配件的销售；增值服务则包括个性化香氛定制服务、系统升级和维护服务等。</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9" name="Rectangle 30"/>
          <p:cNvSpPr/>
          <p:nvPr/>
        </p:nvSpPr>
        <p:spPr>
          <a:xfrm>
            <a:off x="7422230" y="4257899"/>
            <a:ext cx="1402080" cy="460375"/>
          </a:xfrm>
          <a:prstGeom prst="rect">
            <a:avLst/>
          </a:prstGeom>
        </p:spPr>
        <p:txBody>
          <a:bodyPr wrap="none">
            <a:spAutoFit/>
          </a:bodyPr>
          <a:lstStyle/>
          <a:p>
            <a:pPr algn="ctr">
              <a:defRPr/>
            </a:pPr>
            <a:r>
              <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收入模式</a:t>
            </a:r>
            <a:endParaRPr lang="zh-CN" altLang="en-US" sz="2400" kern="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
        <p:nvSpPr>
          <p:cNvPr id="80" name="Oval 69"/>
          <p:cNvSpPr/>
          <p:nvPr/>
        </p:nvSpPr>
        <p:spPr>
          <a:xfrm>
            <a:off x="9586021" y="1784166"/>
            <a:ext cx="1468768" cy="1468769"/>
          </a:xfrm>
          <a:prstGeom prst="ellipse">
            <a:avLst/>
          </a:prstGeom>
          <a:gradFill>
            <a:gsLst>
              <a:gs pos="0">
                <a:srgbClr val="115BD7"/>
              </a:gs>
              <a:gs pos="100000">
                <a:srgbClr val="0D46A6"/>
              </a:gs>
            </a:gsLst>
            <a:lin ang="2700000" scaled="0"/>
          </a:gradFill>
          <a:ln>
            <a:noFill/>
          </a:ln>
          <a:effectLst>
            <a:outerShdw blurRad="190500" dist="114300" dir="5400000" algn="ctr" rotWithShape="0">
              <a:srgbClr val="0D46A6">
                <a:alpha val="34000"/>
              </a:srgbClr>
            </a:outerShdw>
          </a:effectLst>
        </p:spPr>
        <p:txBody>
          <a:bodyPr vert="horz" wrap="square" lIns="91440" tIns="45720" rIns="91440" bIns="45720" numCol="1" anchor="t" anchorCtr="0" compatLnSpc="1"/>
          <a:lstStyle/>
          <a:p>
            <a:endParaRPr lang="en-US" kern="0" dirty="0">
              <a:solidFill>
                <a:srgbClr val="00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1" name="Straight Connector 70"/>
          <p:cNvCxnSpPr>
            <a:stCxn id="80" idx="4"/>
          </p:cNvCxnSpPr>
          <p:nvPr/>
        </p:nvCxnSpPr>
        <p:spPr>
          <a:xfrm>
            <a:off x="10320405" y="3252935"/>
            <a:ext cx="0" cy="275077"/>
          </a:xfrm>
          <a:prstGeom prst="line">
            <a:avLst/>
          </a:prstGeom>
          <a:gradFill>
            <a:gsLst>
              <a:gs pos="0">
                <a:srgbClr val="00B0F0"/>
              </a:gs>
              <a:gs pos="100000">
                <a:srgbClr val="1C46F2"/>
              </a:gs>
            </a:gsLst>
            <a:lin ang="5400000" scaled="1"/>
          </a:gradFill>
          <a:ln w="6350" cap="flat" cmpd="sng" algn="ctr">
            <a:solidFill>
              <a:srgbClr val="2BA1F1"/>
            </a:solidFill>
            <a:prstDash val="solid"/>
            <a:miter lim="800000"/>
            <a:tailEnd type="oval"/>
          </a:ln>
          <a:effectLst/>
        </p:spPr>
      </p:cxnSp>
      <p:grpSp>
        <p:nvGrpSpPr>
          <p:cNvPr id="82" name="组合 81"/>
          <p:cNvGrpSpPr>
            <a:grpSpLocks noChangeAspect="1"/>
          </p:cNvGrpSpPr>
          <p:nvPr/>
        </p:nvGrpSpPr>
        <p:grpSpPr>
          <a:xfrm>
            <a:off x="10148377" y="2343557"/>
            <a:ext cx="349987" cy="349987"/>
            <a:chOff x="5618148" y="-1146449"/>
            <a:chExt cx="142732" cy="142732"/>
          </a:xfrm>
        </p:grpSpPr>
        <p:sp>
          <p:nvSpPr>
            <p:cNvPr id="83" name="任意多边形: 形状 66"/>
            <p:cNvSpPr/>
            <p:nvPr/>
          </p:nvSpPr>
          <p:spPr>
            <a:xfrm>
              <a:off x="5618148" y="-1146449"/>
              <a:ext cx="142732" cy="142732"/>
            </a:xfrm>
            <a:custGeom>
              <a:avLst/>
              <a:gdLst>
                <a:gd name="connsiteX0" fmla="*/ 71366 w 142732"/>
                <a:gd name="connsiteY0" fmla="*/ 142733 h 142732"/>
                <a:gd name="connsiteX1" fmla="*/ 142733 w 142732"/>
                <a:gd name="connsiteY1" fmla="*/ 71366 h 142732"/>
                <a:gd name="connsiteX2" fmla="*/ 71366 w 142732"/>
                <a:gd name="connsiteY2" fmla="*/ 0 h 142732"/>
                <a:gd name="connsiteX3" fmla="*/ 0 w 142732"/>
                <a:gd name="connsiteY3" fmla="*/ 71366 h 142732"/>
                <a:gd name="connsiteX4" fmla="*/ 71366 w 142732"/>
                <a:gd name="connsiteY4" fmla="*/ 142733 h 14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32" h="142732">
                  <a:moveTo>
                    <a:pt x="71366" y="142733"/>
                  </a:moveTo>
                  <a:cubicBezTo>
                    <a:pt x="110781" y="142733"/>
                    <a:pt x="142733" y="110781"/>
                    <a:pt x="142733" y="71366"/>
                  </a:cubicBezTo>
                  <a:cubicBezTo>
                    <a:pt x="142733" y="31952"/>
                    <a:pt x="110781" y="0"/>
                    <a:pt x="71366" y="0"/>
                  </a:cubicBezTo>
                  <a:cubicBezTo>
                    <a:pt x="31952" y="0"/>
                    <a:pt x="0" y="31952"/>
                    <a:pt x="0" y="71366"/>
                  </a:cubicBezTo>
                  <a:cubicBezTo>
                    <a:pt x="0" y="110781"/>
                    <a:pt x="31952" y="142733"/>
                    <a:pt x="71366" y="142733"/>
                  </a:cubicBez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84" name="任意多边形: 形状 67"/>
            <p:cNvSpPr/>
            <p:nvPr/>
          </p:nvSpPr>
          <p:spPr>
            <a:xfrm>
              <a:off x="5664536" y="-1114334"/>
              <a:ext cx="49956" cy="74934"/>
            </a:xfrm>
            <a:custGeom>
              <a:avLst/>
              <a:gdLst>
                <a:gd name="connsiteX0" fmla="*/ 24978 w 49956"/>
                <a:gd name="connsiteY0" fmla="*/ 0 h 74934"/>
                <a:gd name="connsiteX1" fmla="*/ 0 w 49956"/>
                <a:gd name="connsiteY1" fmla="*/ 74935 h 74934"/>
                <a:gd name="connsiteX2" fmla="*/ 24978 w 49956"/>
                <a:gd name="connsiteY2" fmla="*/ 57093 h 74934"/>
                <a:gd name="connsiteX3" fmla="*/ 49956 w 49956"/>
                <a:gd name="connsiteY3" fmla="*/ 74935 h 74934"/>
                <a:gd name="connsiteX4" fmla="*/ 24978 w 49956"/>
                <a:gd name="connsiteY4" fmla="*/ 0 h 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6" h="74934">
                  <a:moveTo>
                    <a:pt x="24978" y="0"/>
                  </a:moveTo>
                  <a:lnTo>
                    <a:pt x="0" y="74935"/>
                  </a:lnTo>
                  <a:lnTo>
                    <a:pt x="24978" y="57093"/>
                  </a:lnTo>
                  <a:lnTo>
                    <a:pt x="49956" y="74935"/>
                  </a:lnTo>
                  <a:lnTo>
                    <a:pt x="24978" y="0"/>
                  </a:lnTo>
                  <a:close/>
                </a:path>
              </a:pathLst>
            </a:custGeom>
            <a:noFill/>
            <a:ln w="31750" cap="rnd">
              <a:solidFill>
                <a:srgbClr val="FFFFFF"/>
              </a:solidFill>
              <a:prstDash val="solid"/>
              <a:round/>
            </a:ln>
          </p:spPr>
          <p:txBody>
            <a:bodyPr rtlCol="0" anchor="ctr"/>
            <a:lstStyle/>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sp>
        <p:nvSpPr>
          <p:cNvPr id="85" name="Rectangle 29"/>
          <p:cNvSpPr/>
          <p:nvPr/>
        </p:nvSpPr>
        <p:spPr>
          <a:xfrm>
            <a:off x="9315661" y="3982822"/>
            <a:ext cx="2009488" cy="2009775"/>
          </a:xfrm>
          <a:prstGeom prst="rect">
            <a:avLst/>
          </a:prstGeom>
        </p:spPr>
        <p:txBody>
          <a:bodyPr wrap="square">
            <a:spAutoFit/>
          </a:bodyPr>
          <a:lstStyle/>
          <a:p>
            <a:pPr algn="ctr">
              <a:lnSpc>
                <a:spcPct val="130000"/>
              </a:lnSpc>
              <a:spcAft>
                <a:spcPts val="600"/>
              </a:spcAft>
              <a:defRPr/>
            </a:pPr>
            <a:r>
              <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包括智能家居平台提供商、传感器制造商、家居用品零售商以及房地产开发商等。通过与这些合作伙伴建立紧密的合作关系，我们可以共同推动智能香氛控制技术的发展，拓展市场份额，实现共赢。</a:t>
            </a:r>
            <a:endParaRPr lang="zh-CN" altLang="en-US"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6" name="Rectangle 30"/>
          <p:cNvSpPr/>
          <p:nvPr/>
        </p:nvSpPr>
        <p:spPr>
          <a:xfrm>
            <a:off x="9314565" y="3587592"/>
            <a:ext cx="2011680" cy="460375"/>
          </a:xfrm>
          <a:prstGeom prst="rect">
            <a:avLst/>
          </a:prstGeom>
        </p:spPr>
        <p:txBody>
          <a:bodyPr wrap="none">
            <a:spAutoFit/>
          </a:bodyPr>
          <a:lstStyle/>
          <a:p>
            <a:pPr algn="ctr">
              <a:defRPr/>
            </a:pPr>
            <a:r>
              <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rPr>
              <a:t>关键合作伙伴</a:t>
            </a:r>
            <a:endParaRPr lang="zh-CN" altLang="en-US" sz="2400" dirty="0">
              <a:gradFill>
                <a:gsLst>
                  <a:gs pos="0">
                    <a:srgbClr val="115BD7"/>
                  </a:gs>
                  <a:gs pos="100000">
                    <a:srgbClr val="0D46A6"/>
                  </a:gs>
                </a:gsLst>
                <a:lin ang="2700000" scaled="0"/>
              </a:gradFill>
              <a:latin typeface="思源黑体 CN Medium" panose="020B0600000000000000" pitchFamily="34" charset="-122"/>
              <a:ea typeface="思源黑体 CN Medium" panose="020B0600000000000000" pitchFamily="34" charset="-122"/>
              <a:cs typeface="Open Sans" panose="020B0606030504020204" pitchFamily="34" charset="0"/>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186" y="1584225"/>
          <a:ext cx="6253759" cy="5616668"/>
        </p:xfrm>
        <a:graphic>
          <a:graphicData uri="http://schemas.openxmlformats.org/drawingml/2006/table">
            <a:tbl>
              <a:tblPr>
                <a:tableStyleId>{5C22544A-7EE6-4342-B048-85BDC9FD1C3A}</a:tableStyleId>
              </a:tblPr>
              <a:tblGrid>
                <a:gridCol w="817804"/>
                <a:gridCol w="2133195"/>
                <a:gridCol w="2253615"/>
                <a:gridCol w="1049145"/>
              </a:tblGrid>
              <a:tr h="1117600">
                <a:tc gridSpan="2">
                  <a:txBody>
                    <a:bodyPr/>
                    <a:p>
                      <a:pPr algn="ctr" fontAlgn="ctr"/>
                      <a:r>
                        <a:rPr lang="zh-CN" altLang="en-US" sz="1600" u="none" strike="noStrike" dirty="0">
                          <a:effectLst/>
                        </a:rPr>
                        <a:t>内容</a:t>
                      </a:r>
                      <a:endParaRPr lang="zh-CN" altLang="en-US" sz="1600" b="0" i="0" u="none" strike="noStrike" dirty="0">
                        <a:solidFill>
                          <a:srgbClr val="000000"/>
                        </a:solidFill>
                        <a:effectLst/>
                        <a:latin typeface="宋体" panose="02010600030101010101" pitchFamily="2" charset="-122"/>
                      </a:endParaRPr>
                    </a:p>
                  </a:txBody>
                  <a:tcPr marL="7620" marR="7620" marT="7620" marB="0" anchor="ctr"/>
                </a:tc>
                <a:tc hMerge="1">
                  <a:tcPr/>
                </a:tc>
                <a:tc>
                  <a:txBody>
                    <a:bodyPr/>
                    <a:p>
                      <a:pPr algn="ctr" fontAlgn="ctr"/>
                      <a:r>
                        <a:rPr lang="zh-CN" altLang="en-US" sz="1100" u="none" strike="noStrike" dirty="0">
                          <a:effectLst/>
                        </a:rPr>
                        <a:t>估算金额（单位：万元）</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zh-CN" altLang="en-US" sz="1100" u="none" strike="noStrike">
                          <a:effectLst/>
                        </a:rPr>
                        <a:t>比例（</a:t>
                      </a:r>
                      <a:r>
                        <a:rPr lang="en-US" altLang="zh-CN" sz="1100" u="none" strike="noStrike">
                          <a:effectLst/>
                        </a:rPr>
                        <a:t>%</a:t>
                      </a:r>
                      <a:r>
                        <a:rPr lang="zh-CN" altLang="en-US" sz="1100" u="none" strike="noStrike">
                          <a:effectLst/>
                        </a:rPr>
                        <a:t>）</a:t>
                      </a:r>
                      <a:endParaRPr lang="zh-CN" altLang="en-US" sz="1100" b="0" i="0" u="none" strike="noStrike">
                        <a:solidFill>
                          <a:srgbClr val="000000"/>
                        </a:solidFill>
                        <a:effectLst/>
                        <a:latin typeface="宋体" panose="02010600030101010101" pitchFamily="2" charset="-122"/>
                      </a:endParaRPr>
                    </a:p>
                  </a:txBody>
                  <a:tcPr marL="7620" marR="7620" marT="7620" marB="0" anchor="ctr"/>
                </a:tc>
              </a:tr>
              <a:tr h="838252">
                <a:tc gridSpan="2">
                  <a:txBody>
                    <a:bodyPr/>
                    <a:p>
                      <a:pPr algn="ctr" fontAlgn="ctr"/>
                      <a:r>
                        <a:rPr lang="zh-CN" altLang="en-US" sz="1100" u="none" strike="noStrike" dirty="0">
                          <a:effectLst/>
                        </a:rPr>
                        <a:t>所需要的资金</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hMerge="1">
                  <a:tcPr/>
                </a:tc>
                <a:tc>
                  <a:txBody>
                    <a:bodyPr/>
                    <a:p>
                      <a:pPr algn="ctr" fontAlgn="ctr"/>
                      <a:r>
                        <a:rPr lang="en-US" altLang="zh-CN" sz="1100" u="none" strike="noStrike" dirty="0">
                          <a:effectLst/>
                        </a:rPr>
                        <a:t>200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52">
                <a:tc rowSpan="4">
                  <a:txBody>
                    <a:bodyPr/>
                    <a:p>
                      <a:pPr algn="ctr" fontAlgn="ctr"/>
                      <a:r>
                        <a:rPr lang="zh-CN" altLang="en-US" sz="1100" u="none" strike="noStrike" dirty="0">
                          <a:effectLst/>
                        </a:rPr>
                        <a:t>资金来源</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zh-CN" altLang="en-US" sz="1100" u="none" strike="noStrike" dirty="0">
                          <a:effectLst/>
                        </a:rPr>
                        <a:t>自筹资金</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90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1146110">
                <a:tc vMerge="1">
                  <a:tcPr/>
                </a:tc>
                <a:tc>
                  <a:txBody>
                    <a:bodyPr/>
                    <a:p>
                      <a:pPr algn="ctr" fontAlgn="ctr"/>
                      <a:r>
                        <a:rPr lang="zh-CN" altLang="en-US" sz="1100" u="none" strike="noStrike">
                          <a:effectLst/>
                        </a:rPr>
                        <a:t>大学生创业贷款（长期</a:t>
                      </a:r>
                      <a:r>
                        <a:rPr lang="en-US" altLang="zh-CN" sz="1100" u="none" strike="noStrike">
                          <a:effectLst/>
                        </a:rPr>
                        <a:t>5</a:t>
                      </a:r>
                      <a:r>
                        <a:rPr lang="zh-CN" altLang="en-US" sz="1100" u="none" strike="noStrike">
                          <a:effectLst/>
                        </a:rPr>
                        <a:t>年）</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60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52">
                <a:tc vMerge="1">
                  <a:tcPr/>
                </a:tc>
                <a:tc>
                  <a:txBody>
                    <a:bodyPr/>
                    <a:p>
                      <a:pPr algn="ctr" fontAlgn="ctr"/>
                      <a:r>
                        <a:rPr lang="zh-CN" altLang="en-US" sz="1100" u="none" strike="noStrike" dirty="0">
                          <a:effectLst/>
                        </a:rPr>
                        <a:t>政府补助</a:t>
                      </a:r>
                      <a:endParaRPr lang="zh-CN" altLang="en-US"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20</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10</a:t>
                      </a:r>
                      <a:endParaRPr lang="en-US" altLang="zh-CN" sz="1100" b="0" i="0" u="none" strike="noStrike">
                        <a:solidFill>
                          <a:srgbClr val="000000"/>
                        </a:solidFill>
                        <a:effectLst/>
                        <a:latin typeface="宋体" panose="02010600030101010101" pitchFamily="2" charset="-122"/>
                      </a:endParaRPr>
                    </a:p>
                  </a:txBody>
                  <a:tcPr marL="7620" marR="7620" marT="7620" marB="0" anchor="ctr"/>
                </a:tc>
              </a:tr>
              <a:tr h="838202">
                <a:tc vMerge="1">
                  <a:tcPr/>
                </a:tc>
                <a:tc>
                  <a:txBody>
                    <a:bodyPr/>
                    <a:p>
                      <a:pPr algn="ctr" fontAlgn="ctr"/>
                      <a:r>
                        <a:rPr lang="zh-CN" altLang="en-US" sz="1100" u="none" strike="noStrike">
                          <a:effectLst/>
                        </a:rPr>
                        <a:t>风险投资</a:t>
                      </a:r>
                      <a:endParaRPr lang="zh-CN" altLang="en-US"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ndParaRPr>
                    </a:p>
                  </a:txBody>
                  <a:tcPr marL="7620" marR="7620" marT="762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7620" marR="7620" marT="7620" marB="0" anchor="ctr"/>
                </a:tc>
              </a:tr>
            </a:tbl>
          </a:graphicData>
        </a:graphic>
      </p:graphicFrame>
      <p:graphicFrame>
        <p:nvGraphicFramePr>
          <p:cNvPr id="16" name="图表 15"/>
          <p:cNvGraphicFramePr/>
          <p:nvPr/>
        </p:nvGraphicFramePr>
        <p:xfrm>
          <a:off x="6697141" y="1999724"/>
          <a:ext cx="4824934" cy="520117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4"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5"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5762625" y="334353"/>
            <a:ext cx="375604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chemeClr val="accent1"/>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01</a:t>
            </a:r>
            <a:endParaRPr kumimoji="0" lang="zh-CN" altLang="en-US" sz="4800"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9" name="直接连接符 8"/>
          <p:cNvCxnSpPr/>
          <p:nvPr/>
        </p:nvCxnSpPr>
        <p:spPr>
          <a:xfrm flipH="1">
            <a:off x="5762785" y="1165897"/>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03800" y="2113915"/>
            <a:ext cx="5945505" cy="3538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3200">
                <a:latin typeface="微软雅黑" panose="020B0503020204020204" charset="-122"/>
                <a:ea typeface="微软雅黑" panose="020B0503020204020204" charset="-122"/>
                <a:cs typeface="Arial" panose="020B0604020202020204"/>
                <a:sym typeface="Arial" panose="020B0604020202020204"/>
              </a:rPr>
              <a:t>  个性化香氛控制设备是一个集成智能硬件、软件算法和环保香氛材料的系统，它通过用户交互界面实现根据用户偏好、环境因素和行为模式自动调配香氛，以提供更个性化和智能化的室内香氛体验</a:t>
            </a:r>
            <a:r>
              <a:rPr lang="zh-CN" altLang="en-US" sz="3200">
                <a:latin typeface="微软雅黑" panose="020B0503020204020204" charset="-122"/>
                <a:ea typeface="微软雅黑" panose="020B0503020204020204" charset="-122"/>
                <a:cs typeface="Arial" panose="020B0604020202020204"/>
                <a:sym typeface="Arial" panose="020B0604020202020204"/>
              </a:rPr>
              <a:t>。</a:t>
            </a:r>
            <a:endParaRPr kumimoji="0" lang="zh-CN" altLang="en-US" sz="3200" b="0" i="0" u="none" strike="noStrike" kern="1200" cap="none" spc="0" normalizeH="0" baseline="0" noProof="0" dirty="0">
              <a:ln>
                <a:noFill/>
              </a:ln>
              <a:effectLst/>
              <a:uLnTx/>
              <a:uFillTx/>
              <a:latin typeface="微软雅黑" panose="020B0503020204020204" charset="-122"/>
              <a:ea typeface="微软雅黑" panose="020B0503020204020204" charset="-122"/>
              <a:cs typeface="Arial" panose="020B0604020202020204"/>
              <a:sym typeface="Arial" panose="020B0604020202020204"/>
            </a:endParaRPr>
          </a:p>
        </p:txBody>
      </p:sp>
      <p:sp>
        <p:nvSpPr>
          <p:cNvPr id="11"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2910" y="1740535"/>
            <a:ext cx="4351020" cy="2956560"/>
          </a:xfrm>
          <a:prstGeom prst="rect">
            <a:avLst/>
          </a:prstGeom>
        </p:spPr>
      </p:pic>
      <p:graphicFrame>
        <p:nvGraphicFramePr>
          <p:cNvPr id="5" name="表格 4"/>
          <p:cNvGraphicFramePr>
            <a:graphicFrameLocks noGrp="1"/>
          </p:cNvGraphicFramePr>
          <p:nvPr/>
        </p:nvGraphicFramePr>
        <p:xfrm>
          <a:off x="4921250" y="1456055"/>
          <a:ext cx="7183755" cy="4401185"/>
        </p:xfrm>
        <a:graphic>
          <a:graphicData uri="http://schemas.openxmlformats.org/drawingml/2006/table">
            <a:tbl>
              <a:tblPr>
                <a:tableStyleId>{5C22544A-7EE6-4342-B048-85BDC9FD1C3A}</a:tableStyleId>
              </a:tblPr>
              <a:tblGrid>
                <a:gridCol w="1334770"/>
                <a:gridCol w="1169670"/>
                <a:gridCol w="1169670"/>
                <a:gridCol w="1170305"/>
                <a:gridCol w="1169670"/>
                <a:gridCol w="1169670"/>
              </a:tblGrid>
              <a:tr h="457200">
                <a:tc>
                  <a:txBody>
                    <a:bodyPr/>
                    <a:p>
                      <a:pPr algn="ctr" fontAlgn="ctr"/>
                      <a:r>
                        <a:rPr lang="zh-CN" altLang="en-US" sz="1100" u="none" strike="noStrike" dirty="0">
                          <a:effectLst/>
                        </a:rPr>
                        <a:t>项目</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2023</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2024</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2025</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2026</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2027</a:t>
                      </a:r>
                      <a:r>
                        <a:rPr lang="zh-CN" altLang="en-US" sz="1100" u="none" strike="noStrike" dirty="0">
                          <a:effectLst/>
                        </a:rPr>
                        <a:t>年（万元</a:t>
                      </a:r>
                      <a:r>
                        <a:rPr lang="en-US" altLang="zh-CN" sz="1100" u="none" strike="noStrike" dirty="0">
                          <a:effectLst/>
                        </a:rPr>
                        <a:t>/</a:t>
                      </a: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一、主营业务收入</a:t>
                      </a:r>
                      <a:endParaRPr lang="zh-CN" altLang="en-US" sz="1100" b="0" i="0" u="none" strike="noStrike" dirty="0">
                        <a:solidFill>
                          <a:srgbClr val="000000"/>
                        </a:solidFill>
                        <a:effectLst/>
                        <a:latin typeface="宋体" panose="02010600030101010101" pitchFamily="2" charset="-122"/>
                      </a:endParaRPr>
                    </a:p>
                  </a:txBody>
                  <a:tcPr marL="0" marR="0" marT="0" marB="0"/>
                </a:tc>
                <a:tc>
                  <a:txBody>
                    <a:bodyPr/>
                    <a:p>
                      <a:pPr algn="ctr" fontAlgn="ctr"/>
                      <a:r>
                        <a:rPr lang="en-US" altLang="zh-CN" sz="1100" u="none" strike="noStrike" dirty="0">
                          <a:effectLst/>
                        </a:rPr>
                        <a:t>21.6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26.6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40</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减：主营业务成本</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24.4</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营业税金及附加</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3.46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4.8</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管理费用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4.2</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销售费用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财务费用</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2.85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二、营业利润</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-14.31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-4.7</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-1.85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6.35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10.55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a:effectLst/>
                        </a:rPr>
                        <a:t>加：营业外收入</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5.1</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dirty="0">
                          <a:effectLst/>
                        </a:rPr>
                        <a:t>减：营业外支出</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a:effectLst/>
                        </a:rPr>
                        <a:t>三、利润总额</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-11.21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1.25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9.45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13.65</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295">
                <a:tc>
                  <a:txBody>
                    <a:bodyPr/>
                    <a:p>
                      <a:pPr algn="ctr" fontAlgn="ctr"/>
                      <a:r>
                        <a:rPr lang="zh-CN" altLang="en-US" sz="1100" u="none" strike="noStrike">
                          <a:effectLst/>
                        </a:rPr>
                        <a:t>减：所得税费用</a:t>
                      </a:r>
                      <a:endParaRPr lang="zh-CN" altLang="en-US" sz="1100" b="0" i="0" u="none" strike="noStrike">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0.25</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1.89</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2.73</a:t>
                      </a:r>
                      <a:endParaRPr lang="en-US" altLang="zh-CN" sz="1100" b="0" i="0" u="none" strike="noStrike" dirty="0">
                        <a:solidFill>
                          <a:srgbClr val="000000"/>
                        </a:solidFill>
                        <a:effectLst/>
                        <a:latin typeface="宋体" panose="02010600030101010101" pitchFamily="2" charset="-122"/>
                      </a:endParaRPr>
                    </a:p>
                  </a:txBody>
                  <a:tcPr marL="0" marR="0" marT="0" marB="0" anchor="ctr"/>
                </a:tc>
              </a:tr>
              <a:tr h="328930">
                <a:tc>
                  <a:txBody>
                    <a:bodyPr/>
                    <a:p>
                      <a:pPr algn="ctr" fontAlgn="ctr"/>
                      <a:r>
                        <a:rPr lang="zh-CN" altLang="en-US" sz="1100" u="none" strike="noStrike" dirty="0">
                          <a:effectLst/>
                        </a:rPr>
                        <a:t>四、净利润</a:t>
                      </a:r>
                      <a:endParaRPr lang="zh-CN" altLang="en-US"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-11.21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7.56</a:t>
                      </a:r>
                      <a:endParaRPr lang="en-US" altLang="zh-CN" sz="1100" b="0" i="0" u="none" strike="noStrike" dirty="0">
                        <a:solidFill>
                          <a:srgbClr val="000000"/>
                        </a:solidFill>
                        <a:effectLst/>
                        <a:latin typeface="宋体" panose="02010600030101010101" pitchFamily="2" charset="-122"/>
                      </a:endParaRPr>
                    </a:p>
                  </a:txBody>
                  <a:tcPr marL="0" marR="0" marT="0" marB="0" anchor="ctr"/>
                </a:tc>
                <a:tc>
                  <a:txBody>
                    <a:bodyPr/>
                    <a:p>
                      <a:pPr algn="ctr" fontAlgn="ctr"/>
                      <a:r>
                        <a:rPr lang="en-US" altLang="zh-CN" sz="1100" u="none" strike="noStrike" dirty="0">
                          <a:effectLst/>
                        </a:rPr>
                        <a:t>10.92</a:t>
                      </a:r>
                      <a:endParaRPr lang="en-US" altLang="zh-CN" sz="1100" b="0" i="0" u="none" strike="noStrike" dirty="0">
                        <a:solidFill>
                          <a:srgbClr val="000000"/>
                        </a:solidFill>
                        <a:effectLst/>
                        <a:latin typeface="宋体" panose="02010600030101010101" pitchFamily="2" charset="-122"/>
                      </a:endParaRPr>
                    </a:p>
                  </a:txBody>
                  <a:tcPr marL="0" marR="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1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1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9" name="矩形 18"/>
          <p:cNvSpPr/>
          <p:nvPr/>
        </p:nvSpPr>
        <p:spPr>
          <a:xfrm>
            <a:off x="6096000" y="2392388"/>
            <a:ext cx="375604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05</a:t>
            </a:r>
            <a:endParaRPr kumimoji="0" lang="en-US" altLang="zh-CN" sz="4800" b="0" i="0" u="none" strike="noStrike" kern="1200" cap="none" spc="0" normalizeH="0" baseline="0" noProof="0" dirty="0">
              <a:ln>
                <a:noFill/>
              </a:ln>
              <a:solidFill>
                <a:srgbClr val="00B050"/>
              </a:solidFill>
              <a:effectLst/>
              <a:uLnTx/>
              <a:uFillTx/>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20" name="直接连接符 1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96000" y="3586976"/>
            <a:ext cx="4553113" cy="830997"/>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未来和发展前景</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22" name="PA-Freeform: Shape 71"/>
          <p:cNvSpPr/>
          <p:nvPr>
            <p:custDataLst>
              <p:tags r:id="rId6"/>
            </p:custDataLst>
          </p:nvPr>
        </p:nvSpPr>
        <p:spPr>
          <a:xfrm rot="13597737" flipV="1">
            <a:off x="11140142" y="-687263"/>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rgbClr val="00B050"/>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400" y="1130300"/>
            <a:ext cx="10864850" cy="52197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技术发展规划</a:t>
            </a:r>
            <a:endParaRPr kumimoji="0" lang="zh-CN" altLang="en-US" sz="2800" b="1" i="0" u="none" strike="noStrike" kern="1200" cap="none" spc="0" normalizeH="0" baseline="0" noProof="0" dirty="0">
              <a:ln>
                <a:noFill/>
              </a:ln>
              <a:effectLst/>
              <a:uLnTx/>
              <a:uFillTx/>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2" name="椭圆 11"/>
          <p:cNvSpPr/>
          <p:nvPr/>
        </p:nvSpPr>
        <p:spPr>
          <a:xfrm flipV="1">
            <a:off x="5837237" y="1964612"/>
            <a:ext cx="73645" cy="73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3" name="椭圆 12"/>
          <p:cNvSpPr/>
          <p:nvPr/>
        </p:nvSpPr>
        <p:spPr>
          <a:xfrm flipV="1">
            <a:off x="6056003" y="1964612"/>
            <a:ext cx="73645" cy="736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4" name="椭圆 13"/>
          <p:cNvSpPr/>
          <p:nvPr/>
        </p:nvSpPr>
        <p:spPr>
          <a:xfrm flipV="1">
            <a:off x="6274768" y="1964612"/>
            <a:ext cx="73645" cy="73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6" name="矩形 5"/>
          <p:cNvSpPr/>
          <p:nvPr/>
        </p:nvSpPr>
        <p:spPr>
          <a:xfrm>
            <a:off x="920709"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当前系统在技术层面存在多个不足，包括有限的香氛释放技术和个性化选项、用户界面不够友好以及较差的环境响应性和设备兼容性。此外，技术支持和维护的匮乏导致系统经常出现故障。运营方面，受限的预算、未优化的组织结构和流程以及专业人才短缺进一步限制了技术升级和市场推广的效果。</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7" name="矩形 6"/>
          <p:cNvSpPr/>
          <p:nvPr/>
        </p:nvSpPr>
        <p:spPr>
          <a:xfrm>
            <a:off x="920711" y="2781300"/>
            <a:ext cx="3276598" cy="43815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现状</a:t>
            </a:r>
            <a:r>
              <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分析</a:t>
            </a:r>
            <a:endParaRPr lang="zh-CN"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8" name="矩形 7"/>
          <p:cNvSpPr/>
          <p:nvPr/>
        </p:nvSpPr>
        <p:spPr>
          <a:xfrm>
            <a:off x="4457703" y="2781300"/>
            <a:ext cx="3276597" cy="43815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技术目标</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9" name="矩形 8"/>
          <p:cNvSpPr/>
          <p:nvPr/>
        </p:nvSpPr>
        <p:spPr>
          <a:xfrm>
            <a:off x="4457702" y="3219450"/>
            <a:ext cx="3276597"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发展的主要目标是增强用户体验，实现智能香氛调节，提升系统集成与设备兼容性，优化性能并确保系统的可靠性、安全性以及节能环保。这涉及到提供多样化的香氛选择、简化用户操作界面、设计智能调节算法以适应环境变化和用户情绪、保证与其他智能家居设备的无缝连接以及提高系统的维护周期和数据安全。</a:t>
            </a: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0" name="矩形 9"/>
          <p:cNvSpPr/>
          <p:nvPr/>
        </p:nvSpPr>
        <p:spPr>
          <a:xfrm>
            <a:off x="7994694" y="2781300"/>
            <a:ext cx="3276598" cy="43815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技术升级计划</a:t>
            </a:r>
            <a:endParaRPr lang="zh-CN" altLang="en-US" sz="1400" b="1" dirty="0">
              <a:solidFill>
                <a:schemeClr val="bg1"/>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1" name="矩形 10"/>
          <p:cNvSpPr/>
          <p:nvPr/>
        </p:nvSpPr>
        <p:spPr>
          <a:xfrm>
            <a:off x="7994694" y="3219450"/>
            <a:ext cx="3276598" cy="291465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0000"/>
          </a:bodyPr>
          <a:lstStyle/>
          <a:p>
            <a:pPr>
              <a:lnSpc>
                <a:spcPct val="150000"/>
              </a:lnSpc>
            </a:pPr>
            <a:r>
              <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rPr>
              <a:t>为达成上述目标，升级计划将分为硬件升级和软件开发两个方面。硬件升级将引入多功能智能香氛机，而软件开发则聚焦于打造直观易用的界面和后台智能控制算法。同时，将加强数据集成和安全性措施，并确保新系统满足国际电子产品安全标准和数据保护法规。兼容性测试也是计划的一部分，旨在确保新系统能够与主流智能家居平台顺畅配合。通过这些综合措施，旨在为用户提供一个更加智能、便捷和安全的香氛系统使用体验。</a:t>
            </a:r>
            <a:endParaRPr lang="zh-CN" altLang="en-US" sz="14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a:p>
            <a:pPr>
              <a:lnSpc>
                <a:spcPct val="150000"/>
              </a:lnSpc>
            </a:pPr>
            <a:endParaRPr lang="zh-CN" altLang="en-US" sz="1000" dirty="0">
              <a:solidFill>
                <a:schemeClr val="tx1">
                  <a:lumMod val="95000"/>
                  <a:lumOff val="5000"/>
                  <a:alpha val="80000"/>
                </a:schemeClr>
              </a:solidFill>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15" name="文本框 14"/>
          <p:cNvSpPr txBox="1">
            <a:spLocks noChangeArrowheads="1"/>
          </p:cNvSpPr>
          <p:nvPr/>
        </p:nvSpPr>
        <p:spPr bwMode="auto">
          <a:xfrm>
            <a:off x="124591" y="121821"/>
            <a:ext cx="1654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charset="0"/>
                <a:ea typeface="宋体" panose="02010600030101010101" pitchFamily="2" charset="-122"/>
              </a:defRPr>
            </a:lvl1pPr>
            <a:lvl2pPr eaLnBrk="0" hangingPunct="0">
              <a:defRPr sz="1300">
                <a:solidFill>
                  <a:schemeClr val="tx1"/>
                </a:solidFill>
                <a:latin typeface="Calibri" panose="020F0502020204030204" charset="0"/>
                <a:ea typeface="宋体" panose="02010600030101010101" pitchFamily="2" charset="-122"/>
              </a:defRPr>
            </a:lvl2pPr>
            <a:lvl3pPr eaLnBrk="0" hangingPunct="0">
              <a:defRPr sz="1300">
                <a:solidFill>
                  <a:schemeClr val="tx1"/>
                </a:solidFill>
                <a:latin typeface="Calibri" panose="020F0502020204030204" charset="0"/>
                <a:ea typeface="宋体" panose="02010600030101010101" pitchFamily="2" charset="-122"/>
              </a:defRPr>
            </a:lvl3pPr>
            <a:lvl4pPr eaLnBrk="0" hangingPunct="0">
              <a:defRPr sz="1300">
                <a:solidFill>
                  <a:schemeClr val="tx1"/>
                </a:solidFill>
                <a:latin typeface="Calibri" panose="020F0502020204030204" charset="0"/>
                <a:ea typeface="宋体" panose="02010600030101010101" pitchFamily="2" charset="-122"/>
              </a:defRPr>
            </a:lvl4pPr>
            <a:lvl5pPr eaLnBrk="0" hangingPunct="0">
              <a:defRPr sz="1300">
                <a:solidFill>
                  <a:schemeClr val="tx1"/>
                </a:solidFill>
                <a:latin typeface="Calibri" panose="020F0502020204030204" charset="0"/>
                <a:ea typeface="宋体" panose="02010600030101010101" pitchFamily="2"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rPr>
              <a:t>未来和发展前景</a:t>
            </a:r>
            <a:endParaRPr lang="zh-CN" altLang="en-US" sz="1600" b="1"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5" name="图片 4" descr="_cgi-bin_mmwebwx-bin_webwxgetmsgimg__&amp;MsgID=7124725525650979417&amp;skey=@crypt_d83597cf_18f984c5633581017af63cabd2711c1f&amp;mmweb_appid=wx_webfilehelper"/>
          <p:cNvPicPr>
            <a:picLocks noChangeAspect="1"/>
          </p:cNvPicPr>
          <p:nvPr/>
        </p:nvPicPr>
        <p:blipFill>
          <a:blip r:embed="rId1"/>
          <a:srcRect b="57391"/>
          <a:stretch>
            <a:fillRect/>
          </a:stretch>
        </p:blipFill>
        <p:spPr>
          <a:xfrm>
            <a:off x="2033270" y="121920"/>
            <a:ext cx="2164080" cy="260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
          <p:cNvSpPr/>
          <p:nvPr/>
        </p:nvSpPr>
        <p:spPr>
          <a:xfrm>
            <a:off x="6516370"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lstStyle/>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sp>
        <p:nvSpPr>
          <p:cNvPr id="31" name="矩形: 圆角 3"/>
          <p:cNvSpPr/>
          <p:nvPr/>
        </p:nvSpPr>
        <p:spPr>
          <a:xfrm>
            <a:off x="1448435" y="2211705"/>
            <a:ext cx="4495800" cy="3723640"/>
          </a:xfrm>
          <a:prstGeom prst="roundRect">
            <a:avLst>
              <a:gd name="adj" fmla="val 10117"/>
            </a:avLst>
          </a:prstGeom>
          <a:solidFill>
            <a:sysClr val="window" lastClr="FFFFFF"/>
          </a:solidFill>
          <a:ln w="12700" cap="flat" cmpd="sng" algn="ctr">
            <a:noFill/>
            <a:prstDash val="solid"/>
            <a:miter lim="800000"/>
          </a:ln>
          <a:effectLst>
            <a:outerShdw blurRad="419100" dist="139700" dir="2700000" algn="tl" rotWithShape="0">
              <a:srgbClr val="2158F4">
                <a:alpha val="20000"/>
              </a:srgbClr>
            </a:outerShdw>
          </a:effectLst>
        </p:spPr>
        <p:txBody>
          <a:bodyPr rtlCol="0" anchor="ctr"/>
          <a:p>
            <a:pPr algn="ctr"/>
            <a:endParaRPr lang="zh-CN" altLang="en-US" kern="0">
              <a:solidFill>
                <a:prstClr val="white"/>
              </a:solidFill>
              <a:latin typeface="思源黑体 CN Normal"/>
              <a:ea typeface="思源黑体 CN Normal"/>
              <a:sym typeface="思源黑体 CN Normal" panose="020B0400000000000000" pitchFamily="34" charset="-122"/>
            </a:endParaRPr>
          </a:p>
        </p:txBody>
      </p:sp>
      <p:pic>
        <p:nvPicPr>
          <p:cNvPr id="34" name="焕然一新">
            <a:hlinkClick r:id="" action="ppaction://media"/>
          </p:cNvPr>
          <p:cNvPicPr>
            <a:picLocks noChangeAspect="1"/>
          </p:cNvPicPr>
          <p:nvPr>
            <a:audioFile r:link="rId1"/>
            <p:extLst>
              <p:ext uri="{DAA4B4D4-6D71-4841-9C94-3DE7FCFB9230}">
                <p14:media xmlns:p14="http://schemas.microsoft.com/office/powerpoint/2010/main" r:link="rId2">
                  <p14:fade in="500.000000" out="500.000000"/>
                </p14:media>
              </p:ext>
            </p:extLst>
          </p:nvPr>
        </p:nvPicPr>
        <p:blipFill>
          <a:blip r:embed="rId3"/>
          <a:stretch>
            <a:fillRect/>
          </a:stretch>
        </p:blipFill>
        <p:spPr>
          <a:xfrm>
            <a:off x="-203200" y="7315200"/>
            <a:ext cx="406400" cy="406400"/>
          </a:xfrm>
          <a:prstGeom prst="rect">
            <a:avLst/>
          </a:prstGeom>
        </p:spPr>
      </p:pic>
      <p:sp>
        <p:nvSpPr>
          <p:cNvPr id="18" name="矩形: 圆角 11"/>
          <p:cNvSpPr/>
          <p:nvPr/>
        </p:nvSpPr>
        <p:spPr>
          <a:xfrm>
            <a:off x="7078345" y="5869940"/>
            <a:ext cx="3017520" cy="153670"/>
          </a:xfrm>
          <a:prstGeom prst="roundRect">
            <a:avLst/>
          </a:prstGeom>
          <a:solidFill>
            <a:srgbClr val="FBBD06"/>
          </a:solidFill>
          <a:ln>
            <a:noFill/>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0" name="任意多边形: 形状 13"/>
          <p:cNvSpPr/>
          <p:nvPr/>
        </p:nvSpPr>
        <p:spPr>
          <a:xfrm flipV="1">
            <a:off x="842581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sp>
        <p:nvSpPr>
          <p:cNvPr id="32" name="矩形: 圆角 9"/>
          <p:cNvSpPr/>
          <p:nvPr/>
        </p:nvSpPr>
        <p:spPr>
          <a:xfrm>
            <a:off x="2187575" y="5870575"/>
            <a:ext cx="3017520" cy="153670"/>
          </a:xfrm>
          <a:prstGeom prst="roundRect">
            <a:avLst/>
          </a:prstGeom>
          <a:solidFill>
            <a:srgbClr val="FBBD06"/>
          </a:solidFill>
          <a:ln w="12700" cap="flat" cmpd="sng" algn="ctr">
            <a:noFill/>
            <a:prstDash val="solid"/>
            <a:miter lim="800000"/>
          </a:ln>
          <a:effectLst/>
        </p:spPr>
        <p:txBody>
          <a:bodyPr rtlCol="0" anchor="ctr"/>
          <a:p>
            <a:pPr algn="ctr">
              <a:defRPr/>
            </a:pPr>
            <a:endParaRPr lang="zh-CN" altLang="en-US" kern="0">
              <a:solidFill>
                <a:srgbClr val="FFFFFF"/>
              </a:solidFill>
              <a:latin typeface="Arial" panose="020B0604020202020204"/>
              <a:ea typeface="思源黑体 CN Regular"/>
              <a:sym typeface="思源黑体 CN Normal" panose="020B0400000000000000" pitchFamily="34" charset="-122"/>
            </a:endParaRPr>
          </a:p>
        </p:txBody>
      </p:sp>
      <p:sp>
        <p:nvSpPr>
          <p:cNvPr id="37" name="任意多边形: 形状 14"/>
          <p:cNvSpPr/>
          <p:nvPr/>
        </p:nvSpPr>
        <p:spPr>
          <a:xfrm flipH="1" flipV="1">
            <a:off x="3480435" y="5420360"/>
            <a:ext cx="327660" cy="249555"/>
          </a:xfrm>
          <a:custGeom>
            <a:avLst/>
            <a:gdLst>
              <a:gd name="connsiteX0" fmla="*/ 68985 w 169252"/>
              <a:gd name="connsiteY0" fmla="*/ 17225 h 112653"/>
              <a:gd name="connsiteX1" fmla="*/ 17220 w 169252"/>
              <a:gd name="connsiteY1" fmla="*/ 5944 h 112653"/>
              <a:gd name="connsiteX2" fmla="*/ 0 w 169252"/>
              <a:gd name="connsiteY2" fmla="*/ 37655 h 112653"/>
              <a:gd name="connsiteX3" fmla="*/ 37530 w 169252"/>
              <a:gd name="connsiteY3" fmla="*/ 75140 h 112653"/>
              <a:gd name="connsiteX4" fmla="*/ 57623 w 169252"/>
              <a:gd name="connsiteY4" fmla="*/ 69290 h 112653"/>
              <a:gd name="connsiteX5" fmla="*/ 40140 w 169252"/>
              <a:gd name="connsiteY5" fmla="*/ 96740 h 112653"/>
              <a:gd name="connsiteX6" fmla="*/ 40365 w 169252"/>
              <a:gd name="connsiteY6" fmla="*/ 110015 h 112653"/>
              <a:gd name="connsiteX7" fmla="*/ 53640 w 169252"/>
              <a:gd name="connsiteY7" fmla="*/ 109790 h 112653"/>
              <a:gd name="connsiteX8" fmla="*/ 68985 w 169252"/>
              <a:gd name="connsiteY8" fmla="*/ 17270 h 112653"/>
              <a:gd name="connsiteX9" fmla="*/ 158985 w 169252"/>
              <a:gd name="connsiteY9" fmla="*/ 17225 h 112653"/>
              <a:gd name="connsiteX10" fmla="*/ 107220 w 169252"/>
              <a:gd name="connsiteY10" fmla="*/ 5944 h 112653"/>
              <a:gd name="connsiteX11" fmla="*/ 90000 w 169252"/>
              <a:gd name="connsiteY11" fmla="*/ 37655 h 112653"/>
              <a:gd name="connsiteX12" fmla="*/ 127530 w 169252"/>
              <a:gd name="connsiteY12" fmla="*/ 75140 h 112653"/>
              <a:gd name="connsiteX13" fmla="*/ 147623 w 169252"/>
              <a:gd name="connsiteY13" fmla="*/ 69290 h 112653"/>
              <a:gd name="connsiteX14" fmla="*/ 130140 w 169252"/>
              <a:gd name="connsiteY14" fmla="*/ 96740 h 112653"/>
              <a:gd name="connsiteX15" fmla="*/ 130365 w 169252"/>
              <a:gd name="connsiteY15" fmla="*/ 110015 h 112653"/>
              <a:gd name="connsiteX16" fmla="*/ 143640 w 169252"/>
              <a:gd name="connsiteY16" fmla="*/ 109790 h 112653"/>
              <a:gd name="connsiteX17" fmla="*/ 158985 w 169252"/>
              <a:gd name="connsiteY17" fmla="*/ 17270 h 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252" h="112653">
                <a:moveTo>
                  <a:pt x="68985" y="17225"/>
                </a:moveTo>
                <a:cubicBezTo>
                  <a:pt x="57806" y="-185"/>
                  <a:pt x="34630" y="-5235"/>
                  <a:pt x="17220" y="5944"/>
                </a:cubicBezTo>
                <a:cubicBezTo>
                  <a:pt x="6433" y="12871"/>
                  <a:pt x="-64" y="24834"/>
                  <a:pt x="0" y="37655"/>
                </a:cubicBezTo>
                <a:cubicBezTo>
                  <a:pt x="13" y="58370"/>
                  <a:pt x="16816" y="75152"/>
                  <a:pt x="37530" y="75140"/>
                </a:cubicBezTo>
                <a:cubicBezTo>
                  <a:pt x="44647" y="75136"/>
                  <a:pt x="51616" y="73107"/>
                  <a:pt x="57623" y="69290"/>
                </a:cubicBezTo>
                <a:cubicBezTo>
                  <a:pt x="54675" y="78042"/>
                  <a:pt x="49185" y="87380"/>
                  <a:pt x="40140" y="96740"/>
                </a:cubicBezTo>
                <a:cubicBezTo>
                  <a:pt x="36537" y="100468"/>
                  <a:pt x="36637" y="106411"/>
                  <a:pt x="40365" y="110015"/>
                </a:cubicBezTo>
                <a:cubicBezTo>
                  <a:pt x="44094" y="113619"/>
                  <a:pt x="50037" y="113518"/>
                  <a:pt x="53640" y="109790"/>
                </a:cubicBezTo>
                <a:cubicBezTo>
                  <a:pt x="87075" y="75140"/>
                  <a:pt x="82733" y="37475"/>
                  <a:pt x="68985" y="17270"/>
                </a:cubicBezTo>
                <a:close/>
                <a:moveTo>
                  <a:pt x="158985" y="17225"/>
                </a:moveTo>
                <a:cubicBezTo>
                  <a:pt x="147805" y="-185"/>
                  <a:pt x="124630" y="-5235"/>
                  <a:pt x="107220" y="5944"/>
                </a:cubicBezTo>
                <a:cubicBezTo>
                  <a:pt x="96432" y="12871"/>
                  <a:pt x="89936" y="24834"/>
                  <a:pt x="90000" y="37655"/>
                </a:cubicBezTo>
                <a:cubicBezTo>
                  <a:pt x="90013" y="58370"/>
                  <a:pt x="106816" y="75152"/>
                  <a:pt x="127530" y="75140"/>
                </a:cubicBezTo>
                <a:cubicBezTo>
                  <a:pt x="134647" y="75136"/>
                  <a:pt x="141615" y="73107"/>
                  <a:pt x="147623" y="69290"/>
                </a:cubicBezTo>
                <a:cubicBezTo>
                  <a:pt x="144675" y="78042"/>
                  <a:pt x="139185" y="87380"/>
                  <a:pt x="130140" y="96740"/>
                </a:cubicBezTo>
                <a:cubicBezTo>
                  <a:pt x="126537" y="100468"/>
                  <a:pt x="126637" y="106411"/>
                  <a:pt x="130365" y="110015"/>
                </a:cubicBezTo>
                <a:cubicBezTo>
                  <a:pt x="134094" y="113619"/>
                  <a:pt x="140036" y="113518"/>
                  <a:pt x="143640" y="109790"/>
                </a:cubicBezTo>
                <a:cubicBezTo>
                  <a:pt x="177075" y="75140"/>
                  <a:pt x="172733" y="37475"/>
                  <a:pt x="158985" y="17270"/>
                </a:cubicBezTo>
                <a:close/>
              </a:path>
            </a:pathLst>
          </a:custGeom>
          <a:gradFill>
            <a:gsLst>
              <a:gs pos="0">
                <a:srgbClr val="115BD7"/>
              </a:gs>
              <a:gs pos="100000">
                <a:srgbClr val="0D46A6"/>
              </a:gs>
            </a:gsLst>
            <a:lin ang="18900000" scaled="1"/>
          </a:gradFill>
          <a:ln w="22027" cap="flat">
            <a:noFill/>
            <a:prstDash val="solid"/>
            <a:miter/>
          </a:ln>
        </p:spPr>
        <p:txBody>
          <a:bodyPr rtlCol="0" anchor="ctr"/>
          <a:p>
            <a:pPr>
              <a:defRPr/>
            </a:pPr>
            <a:endParaRPr lang="zh-CN" altLang="en-US" kern="0">
              <a:solidFill>
                <a:srgbClr val="000000"/>
              </a:solidFill>
              <a:latin typeface="思源黑体 CN Normal"/>
              <a:ea typeface="思源黑体 CN Normal"/>
              <a:sym typeface="思源黑体 CN Normal" panose="020B0400000000000000" pitchFamily="34" charset="-122"/>
            </a:endParaRPr>
          </a:p>
        </p:txBody>
      </p:sp>
      <p:grpSp>
        <p:nvGrpSpPr>
          <p:cNvPr id="9" name="组合 8"/>
          <p:cNvGrpSpPr/>
          <p:nvPr/>
        </p:nvGrpSpPr>
        <p:grpSpPr>
          <a:xfrm>
            <a:off x="629413" y="510972"/>
            <a:ext cx="2234584" cy="569844"/>
            <a:chOff x="397565" y="344556"/>
            <a:chExt cx="2234584" cy="569844"/>
          </a:xfrm>
        </p:grpSpPr>
        <p:sp>
          <p:nvSpPr>
            <p:cNvPr id="10" name="单圆角矩形 9"/>
            <p:cNvSpPr/>
            <p:nvPr>
              <p:custDataLst>
                <p:tags r:id="rId4"/>
              </p:custDataLst>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1" name="单圆角矩形 10"/>
            <p:cNvSpPr/>
            <p:nvPr>
              <p:custDataLst>
                <p:tags r:id="rId5"/>
              </p:custDataLst>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custDataLst>
                <p:tags r:id="rId6"/>
              </p:custDataLst>
            </p:nvPr>
          </p:nvSpPr>
          <p:spPr>
            <a:xfrm>
              <a:off x="397565" y="398644"/>
              <a:ext cx="2173356" cy="460375"/>
            </a:xfrm>
            <a:prstGeom prst="rect">
              <a:avLst/>
            </a:prstGeom>
            <a:noFill/>
          </p:spPr>
          <p:txBody>
            <a:bodyPr wrap="square" rtlCol="0">
              <a:spAutoFit/>
            </a:bodyPr>
            <a:p>
              <a:pPr algn="ctr"/>
              <a:r>
                <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团队</a:t>
              </a:r>
              <a:endParaRPr lang="zh-CN" altLang="en-US" sz="240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pic>
        <p:nvPicPr>
          <p:cNvPr id="3" name="图片 2" descr="312431725800731141"/>
          <p:cNvPicPr>
            <a:picLocks noChangeAspect="1"/>
          </p:cNvPicPr>
          <p:nvPr>
            <p:custDataLst>
              <p:tags r:id="rId7"/>
            </p:custDataLst>
          </p:nvPr>
        </p:nvPicPr>
        <p:blipFill>
          <a:blip r:embed="rId8"/>
          <a:stretch>
            <a:fillRect/>
          </a:stretch>
        </p:blipFill>
        <p:spPr>
          <a:xfrm>
            <a:off x="1759585" y="2535555"/>
            <a:ext cx="1266190" cy="1682750"/>
          </a:xfrm>
          <a:prstGeom prst="rect">
            <a:avLst/>
          </a:prstGeom>
          <a:effectLst>
            <a:softEdge rad="76200"/>
          </a:effectLst>
        </p:spPr>
      </p:pic>
      <p:pic>
        <p:nvPicPr>
          <p:cNvPr id="19" name="图片 18" descr="434229377054502675"/>
          <p:cNvPicPr>
            <a:picLocks noChangeAspect="1"/>
          </p:cNvPicPr>
          <p:nvPr>
            <p:custDataLst>
              <p:tags r:id="rId9"/>
            </p:custDataLst>
          </p:nvPr>
        </p:nvPicPr>
        <p:blipFill>
          <a:blip r:embed="rId10"/>
          <a:stretch>
            <a:fillRect/>
          </a:stretch>
        </p:blipFill>
        <p:spPr>
          <a:xfrm>
            <a:off x="3624580" y="2535555"/>
            <a:ext cx="1434465" cy="1786890"/>
          </a:xfrm>
          <a:prstGeom prst="rect">
            <a:avLst/>
          </a:prstGeom>
          <a:effectLst>
            <a:softEdge rad="101600"/>
          </a:effectLst>
        </p:spPr>
      </p:pic>
      <p:pic>
        <p:nvPicPr>
          <p:cNvPr id="4" name="图片 3" descr="报名照片"/>
          <p:cNvPicPr>
            <a:picLocks noChangeAspect="1"/>
          </p:cNvPicPr>
          <p:nvPr/>
        </p:nvPicPr>
        <p:blipFill>
          <a:blip r:embed="rId11"/>
          <a:stretch>
            <a:fillRect/>
          </a:stretch>
        </p:blipFill>
        <p:spPr>
          <a:xfrm>
            <a:off x="6975475" y="2049145"/>
            <a:ext cx="1211580" cy="1696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23382" y="6516262"/>
            <a:ext cx="698501" cy="173905"/>
            <a:chOff x="3836988" y="5480050"/>
            <a:chExt cx="698501" cy="258763"/>
          </a:xfrm>
          <a:solidFill>
            <a:schemeClr val="accent1">
              <a:lumMod val="40000"/>
              <a:lumOff val="60000"/>
            </a:schemeClr>
          </a:solidFill>
        </p:grpSpPr>
        <p:sp>
          <p:nvSpPr>
            <p:cNvPr id="4" name="Freeform 11"/>
            <p:cNvSpPr/>
            <p:nvPr/>
          </p:nvSpPr>
          <p:spPr bwMode="auto">
            <a:xfrm>
              <a:off x="3836988"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2"/>
            <p:cNvSpPr/>
            <p:nvPr/>
          </p:nvSpPr>
          <p:spPr bwMode="auto">
            <a:xfrm>
              <a:off x="4038601" y="5480050"/>
              <a:ext cx="295275" cy="258763"/>
            </a:xfrm>
            <a:custGeom>
              <a:avLst/>
              <a:gdLst>
                <a:gd name="T0" fmla="*/ 0 w 186"/>
                <a:gd name="T1" fmla="*/ 163 h 163"/>
                <a:gd name="T2" fmla="*/ 107 w 186"/>
                <a:gd name="T3" fmla="*/ 0 h 163"/>
                <a:gd name="T4" fmla="*/ 186 w 186"/>
                <a:gd name="T5" fmla="*/ 0 h 163"/>
                <a:gd name="T6" fmla="*/ 81 w 186"/>
                <a:gd name="T7" fmla="*/ 163 h 163"/>
                <a:gd name="T8" fmla="*/ 0 w 186"/>
                <a:gd name="T9" fmla="*/ 163 h 163"/>
              </a:gdLst>
              <a:ahLst/>
              <a:cxnLst>
                <a:cxn ang="0">
                  <a:pos x="T0" y="T1"/>
                </a:cxn>
                <a:cxn ang="0">
                  <a:pos x="T2" y="T3"/>
                </a:cxn>
                <a:cxn ang="0">
                  <a:pos x="T4" y="T5"/>
                </a:cxn>
                <a:cxn ang="0">
                  <a:pos x="T6" y="T7"/>
                </a:cxn>
                <a:cxn ang="0">
                  <a:pos x="T8" y="T9"/>
                </a:cxn>
              </a:cxnLst>
              <a:rect l="0" t="0" r="r" b="b"/>
              <a:pathLst>
                <a:path w="186" h="163">
                  <a:moveTo>
                    <a:pt x="0" y="163"/>
                  </a:moveTo>
                  <a:lnTo>
                    <a:pt x="107" y="0"/>
                  </a:lnTo>
                  <a:lnTo>
                    <a:pt x="186" y="0"/>
                  </a:lnTo>
                  <a:lnTo>
                    <a:pt x="81"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3"/>
            <p:cNvSpPr/>
            <p:nvPr/>
          </p:nvSpPr>
          <p:spPr bwMode="auto">
            <a:xfrm>
              <a:off x="4241801" y="5480050"/>
              <a:ext cx="293688" cy="258763"/>
            </a:xfrm>
            <a:custGeom>
              <a:avLst/>
              <a:gdLst>
                <a:gd name="T0" fmla="*/ 0 w 185"/>
                <a:gd name="T1" fmla="*/ 163 h 163"/>
                <a:gd name="T2" fmla="*/ 106 w 185"/>
                <a:gd name="T3" fmla="*/ 0 h 163"/>
                <a:gd name="T4" fmla="*/ 185 w 185"/>
                <a:gd name="T5" fmla="*/ 0 h 163"/>
                <a:gd name="T6" fmla="*/ 80 w 185"/>
                <a:gd name="T7" fmla="*/ 163 h 163"/>
                <a:gd name="T8" fmla="*/ 0 w 185"/>
                <a:gd name="T9" fmla="*/ 163 h 163"/>
              </a:gdLst>
              <a:ahLst/>
              <a:cxnLst>
                <a:cxn ang="0">
                  <a:pos x="T0" y="T1"/>
                </a:cxn>
                <a:cxn ang="0">
                  <a:pos x="T2" y="T3"/>
                </a:cxn>
                <a:cxn ang="0">
                  <a:pos x="T4" y="T5"/>
                </a:cxn>
                <a:cxn ang="0">
                  <a:pos x="T6" y="T7"/>
                </a:cxn>
                <a:cxn ang="0">
                  <a:pos x="T8" y="T9"/>
                </a:cxn>
              </a:cxnLst>
              <a:rect l="0" t="0" r="r" b="b"/>
              <a:pathLst>
                <a:path w="185" h="163">
                  <a:moveTo>
                    <a:pt x="0" y="163"/>
                  </a:moveTo>
                  <a:lnTo>
                    <a:pt x="106" y="0"/>
                  </a:lnTo>
                  <a:lnTo>
                    <a:pt x="185" y="0"/>
                  </a:lnTo>
                  <a:lnTo>
                    <a:pt x="8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8274932" y="6516262"/>
            <a:ext cx="696912" cy="173905"/>
            <a:chOff x="7953376" y="5480050"/>
            <a:chExt cx="696912" cy="258763"/>
          </a:xfrm>
          <a:solidFill>
            <a:schemeClr val="accent1">
              <a:lumMod val="40000"/>
              <a:lumOff val="60000"/>
            </a:schemeClr>
          </a:solidFill>
        </p:grpSpPr>
        <p:sp>
          <p:nvSpPr>
            <p:cNvPr id="8" name="Freeform 14"/>
            <p:cNvSpPr/>
            <p:nvPr/>
          </p:nvSpPr>
          <p:spPr bwMode="auto">
            <a:xfrm>
              <a:off x="7953376"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9" name="Freeform 15"/>
            <p:cNvSpPr/>
            <p:nvPr/>
          </p:nvSpPr>
          <p:spPr bwMode="auto">
            <a:xfrm>
              <a:off x="8154988" y="5480050"/>
              <a:ext cx="293688" cy="258763"/>
            </a:xfrm>
            <a:custGeom>
              <a:avLst/>
              <a:gdLst>
                <a:gd name="T0" fmla="*/ 0 w 185"/>
                <a:gd name="T1" fmla="*/ 0 h 163"/>
                <a:gd name="T2" fmla="*/ 106 w 185"/>
                <a:gd name="T3" fmla="*/ 163 h 163"/>
                <a:gd name="T4" fmla="*/ 185 w 185"/>
                <a:gd name="T5" fmla="*/ 163 h 163"/>
                <a:gd name="T6" fmla="*/ 80 w 185"/>
                <a:gd name="T7" fmla="*/ 0 h 163"/>
                <a:gd name="T8" fmla="*/ 0 w 185"/>
                <a:gd name="T9" fmla="*/ 0 h 163"/>
              </a:gdLst>
              <a:ahLst/>
              <a:cxnLst>
                <a:cxn ang="0">
                  <a:pos x="T0" y="T1"/>
                </a:cxn>
                <a:cxn ang="0">
                  <a:pos x="T2" y="T3"/>
                </a:cxn>
                <a:cxn ang="0">
                  <a:pos x="T4" y="T5"/>
                </a:cxn>
                <a:cxn ang="0">
                  <a:pos x="T6" y="T7"/>
                </a:cxn>
                <a:cxn ang="0">
                  <a:pos x="T8" y="T9"/>
                </a:cxn>
              </a:cxnLst>
              <a:rect l="0" t="0" r="r" b="b"/>
              <a:pathLst>
                <a:path w="185" h="163">
                  <a:moveTo>
                    <a:pt x="0" y="0"/>
                  </a:moveTo>
                  <a:lnTo>
                    <a:pt x="106" y="163"/>
                  </a:lnTo>
                  <a:lnTo>
                    <a:pt x="185" y="163"/>
                  </a:lnTo>
                  <a:lnTo>
                    <a:pt x="80"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8358188" y="5480050"/>
              <a:ext cx="292100" cy="258763"/>
            </a:xfrm>
            <a:custGeom>
              <a:avLst/>
              <a:gdLst>
                <a:gd name="T0" fmla="*/ 0 w 184"/>
                <a:gd name="T1" fmla="*/ 0 h 163"/>
                <a:gd name="T2" fmla="*/ 105 w 184"/>
                <a:gd name="T3" fmla="*/ 163 h 163"/>
                <a:gd name="T4" fmla="*/ 184 w 184"/>
                <a:gd name="T5" fmla="*/ 163 h 163"/>
                <a:gd name="T6" fmla="*/ 79 w 184"/>
                <a:gd name="T7" fmla="*/ 0 h 163"/>
                <a:gd name="T8" fmla="*/ 0 w 184"/>
                <a:gd name="T9" fmla="*/ 0 h 163"/>
              </a:gdLst>
              <a:ahLst/>
              <a:cxnLst>
                <a:cxn ang="0">
                  <a:pos x="T0" y="T1"/>
                </a:cxn>
                <a:cxn ang="0">
                  <a:pos x="T2" y="T3"/>
                </a:cxn>
                <a:cxn ang="0">
                  <a:pos x="T4" y="T5"/>
                </a:cxn>
                <a:cxn ang="0">
                  <a:pos x="T6" y="T7"/>
                </a:cxn>
                <a:cxn ang="0">
                  <a:pos x="T8" y="T9"/>
                </a:cxn>
              </a:cxnLst>
              <a:rect l="0" t="0" r="r" b="b"/>
              <a:pathLst>
                <a:path w="184" h="163">
                  <a:moveTo>
                    <a:pt x="0" y="0"/>
                  </a:moveTo>
                  <a:lnTo>
                    <a:pt x="105" y="163"/>
                  </a:lnTo>
                  <a:lnTo>
                    <a:pt x="184" y="163"/>
                  </a:lnTo>
                  <a:lnTo>
                    <a:pt x="79" y="0"/>
                  </a:lnTo>
                  <a:lnTo>
                    <a:pt x="0" y="0"/>
                  </a:lnTo>
                  <a:close/>
                </a:path>
              </a:pathLst>
            </a:custGeom>
            <a:grpFill/>
            <a:ln w="17463" cap="flat">
              <a:noFill/>
              <a:prstDash val="solid"/>
              <a:miter lim="800000"/>
            </a:ln>
          </p:spPr>
          <p:txBody>
            <a:bodyPr vert="horz" wrap="square" lIns="91440" tIns="45720" rIns="91440" bIns="45720" numCol="1" anchor="t" anchorCtr="0" compatLnSpc="1"/>
            <a:lstStyle/>
            <a:p>
              <a:endParaRPr lang="zh-CN" altLang="en-US"/>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3"/>
          <p:cNvSpPr/>
          <p:nvPr/>
        </p:nvSpPr>
        <p:spPr>
          <a:xfrm flipH="1">
            <a:off x="297180" y="0"/>
            <a:ext cx="5465251"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5251" h="6858000">
                <a:moveTo>
                  <a:pt x="562872" y="0"/>
                </a:moveTo>
                <a:lnTo>
                  <a:pt x="5465251" y="0"/>
                </a:lnTo>
                <a:lnTo>
                  <a:pt x="5465251" y="6858000"/>
                </a:lnTo>
                <a:lnTo>
                  <a:pt x="3066327" y="6858000"/>
                </a:lnTo>
                <a:lnTo>
                  <a:pt x="3056609" y="6852679"/>
                </a:lnTo>
                <a:cubicBezTo>
                  <a:pt x="2787734" y="6687750"/>
                  <a:pt x="2531826" y="6457065"/>
                  <a:pt x="2305099" y="6144994"/>
                </a:cubicBezTo>
                <a:cubicBezTo>
                  <a:pt x="995807" y="4458376"/>
                  <a:pt x="2557469" y="3824809"/>
                  <a:pt x="2173298" y="2964883"/>
                </a:cubicBezTo>
                <a:cubicBezTo>
                  <a:pt x="1789127" y="2104958"/>
                  <a:pt x="-12984" y="3115889"/>
                  <a:pt x="71" y="985434"/>
                </a:cubicBezTo>
                <a:cubicBezTo>
                  <a:pt x="92303" y="553876"/>
                  <a:pt x="276809" y="243693"/>
                  <a:pt x="530964" y="24543"/>
                </a:cubicBezTo>
                <a:lnTo>
                  <a:pt x="562872" y="0"/>
                </a:lnTo>
                <a:close/>
              </a:path>
            </a:pathLst>
          </a:custGeom>
          <a:gradFill>
            <a:gsLst>
              <a:gs pos="0">
                <a:schemeClr val="bg1"/>
              </a:gs>
              <a:gs pos="100000">
                <a:schemeClr val="bg1">
                  <a:lumMod val="85000"/>
                  <a:alpha val="28000"/>
                </a:schemeClr>
              </a:gs>
            </a:gsLst>
            <a:lin ang="5400000" scaled="1"/>
          </a:grad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pic>
        <p:nvPicPr>
          <p:cNvPr id="25" name="PA-Graphic 2"/>
          <p:cNvPicPr>
            <a:picLocks noChangeAspect="1"/>
          </p:cNvPicPr>
          <p:nvPr>
            <p:custDataLst>
              <p:tags r:id="rId1"/>
            </p:custDataLst>
          </p:nvPr>
        </p:nvPicPr>
        <p:blipFill>
          <a:blip r:embed="rId2"/>
          <a:stretch>
            <a:fillRect/>
          </a:stretch>
        </p:blipFill>
        <p:spPr>
          <a:xfrm rot="17184488" flipH="1">
            <a:off x="3237925" y="4153987"/>
            <a:ext cx="1305174" cy="820214"/>
          </a:xfrm>
          <a:prstGeom prst="rect">
            <a:avLst/>
          </a:prstGeom>
          <a:effectLst>
            <a:outerShdw blurRad="254000" dist="101600" dir="5400000" algn="ctr" rotWithShape="0">
              <a:srgbClr val="FF9700">
                <a:alpha val="23000"/>
              </a:srgbClr>
            </a:outerShdw>
          </a:effectLst>
        </p:spPr>
      </p:pic>
      <p:sp>
        <p:nvSpPr>
          <p:cNvPr id="26" name="PA-椭圆 3"/>
          <p:cNvSpPr/>
          <p:nvPr>
            <p:custDataLst>
              <p:tags r:id="rId3"/>
            </p:custDataLst>
          </p:nvPr>
        </p:nvSpPr>
        <p:spPr>
          <a:xfrm rot="20259104">
            <a:off x="3747357" y="5475286"/>
            <a:ext cx="151177" cy="318084"/>
          </a:xfrm>
          <a:prstGeom prst="ellipse">
            <a:avLst/>
          </a:prstGeom>
          <a:solidFill>
            <a:srgbClr val="FF97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7" name="PA-Freeform: Shape 71"/>
          <p:cNvSpPr/>
          <p:nvPr>
            <p:custDataLst>
              <p:tags r:id="rId4"/>
            </p:custDataLst>
          </p:nvPr>
        </p:nvSpPr>
        <p:spPr>
          <a:xfrm rot="18618023" flipV="1">
            <a:off x="11167788" y="5421502"/>
            <a:ext cx="2668378" cy="2474577"/>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8" name="Freeform: Shape 13"/>
          <p:cNvSpPr/>
          <p:nvPr/>
        </p:nvSpPr>
        <p:spPr>
          <a:xfrm flipH="1">
            <a:off x="0" y="0"/>
            <a:ext cx="5465235" cy="6858000"/>
          </a:xfrm>
          <a:custGeom>
            <a:avLst/>
            <a:gdLst>
              <a:gd name="connsiteX0" fmla="*/ 562872 w 5465251"/>
              <a:gd name="connsiteY0" fmla="*/ 0 h 6858000"/>
              <a:gd name="connsiteX1" fmla="*/ 5465251 w 5465251"/>
              <a:gd name="connsiteY1" fmla="*/ 0 h 6858000"/>
              <a:gd name="connsiteX2" fmla="*/ 5465251 w 5465251"/>
              <a:gd name="connsiteY2" fmla="*/ 6858000 h 6858000"/>
              <a:gd name="connsiteX3" fmla="*/ 3066327 w 5465251"/>
              <a:gd name="connsiteY3" fmla="*/ 6858000 h 6858000"/>
              <a:gd name="connsiteX4" fmla="*/ 3056609 w 5465251"/>
              <a:gd name="connsiteY4" fmla="*/ 6852679 h 6858000"/>
              <a:gd name="connsiteX5" fmla="*/ 2305099 w 5465251"/>
              <a:gd name="connsiteY5" fmla="*/ 6144994 h 6858000"/>
              <a:gd name="connsiteX6" fmla="*/ 2173298 w 5465251"/>
              <a:gd name="connsiteY6" fmla="*/ 2964883 h 6858000"/>
              <a:gd name="connsiteX7" fmla="*/ 71 w 5465251"/>
              <a:gd name="connsiteY7" fmla="*/ 985434 h 6858000"/>
              <a:gd name="connsiteX8" fmla="*/ 530964 w 5465251"/>
              <a:gd name="connsiteY8" fmla="*/ 24543 h 6858000"/>
              <a:gd name="connsiteX9" fmla="*/ 562872 w 5465251"/>
              <a:gd name="connsiteY9" fmla="*/ 0 h 6858000"/>
              <a:gd name="connsiteX0-1" fmla="*/ 562857 w 5465236"/>
              <a:gd name="connsiteY0-2" fmla="*/ 0 h 6858000"/>
              <a:gd name="connsiteX1-3" fmla="*/ 5465236 w 5465236"/>
              <a:gd name="connsiteY1-4" fmla="*/ 0 h 6858000"/>
              <a:gd name="connsiteX2-5" fmla="*/ 5465236 w 5465236"/>
              <a:gd name="connsiteY2-6" fmla="*/ 6858000 h 6858000"/>
              <a:gd name="connsiteX3-7" fmla="*/ 3066312 w 5465236"/>
              <a:gd name="connsiteY3-8" fmla="*/ 6858000 h 6858000"/>
              <a:gd name="connsiteX4-9" fmla="*/ 3056594 w 5465236"/>
              <a:gd name="connsiteY4-10" fmla="*/ 6852679 h 6858000"/>
              <a:gd name="connsiteX5-11" fmla="*/ 2305084 w 5465236"/>
              <a:gd name="connsiteY5-12" fmla="*/ 6144994 h 6858000"/>
              <a:gd name="connsiteX6-13" fmla="*/ 2654547 w 5465236"/>
              <a:gd name="connsiteY6-14" fmla="*/ 2926382 h 6858000"/>
              <a:gd name="connsiteX7-15" fmla="*/ 56 w 5465236"/>
              <a:gd name="connsiteY7-16" fmla="*/ 985434 h 6858000"/>
              <a:gd name="connsiteX8-17" fmla="*/ 530949 w 5465236"/>
              <a:gd name="connsiteY8-18" fmla="*/ 24543 h 6858000"/>
              <a:gd name="connsiteX9-19" fmla="*/ 562857 w 5465236"/>
              <a:gd name="connsiteY9-20" fmla="*/ 0 h 6858000"/>
              <a:gd name="connsiteX0-21" fmla="*/ 562857 w 5465236"/>
              <a:gd name="connsiteY0-22" fmla="*/ 0 h 6858000"/>
              <a:gd name="connsiteX1-23" fmla="*/ 5465236 w 5465236"/>
              <a:gd name="connsiteY1-24" fmla="*/ 0 h 6858000"/>
              <a:gd name="connsiteX2-25" fmla="*/ 5465236 w 5465236"/>
              <a:gd name="connsiteY2-26" fmla="*/ 6858000 h 6858000"/>
              <a:gd name="connsiteX3-27" fmla="*/ 3066312 w 5465236"/>
              <a:gd name="connsiteY3-28" fmla="*/ 6858000 h 6858000"/>
              <a:gd name="connsiteX4-29" fmla="*/ 3056594 w 5465236"/>
              <a:gd name="connsiteY4-30" fmla="*/ 6852679 h 6858000"/>
              <a:gd name="connsiteX5-31" fmla="*/ 2439838 w 5465236"/>
              <a:gd name="connsiteY5-32" fmla="*/ 6135368 h 6858000"/>
              <a:gd name="connsiteX6-33" fmla="*/ 2654547 w 5465236"/>
              <a:gd name="connsiteY6-34" fmla="*/ 2926382 h 6858000"/>
              <a:gd name="connsiteX7-35" fmla="*/ 56 w 5465236"/>
              <a:gd name="connsiteY7-36" fmla="*/ 985434 h 6858000"/>
              <a:gd name="connsiteX8-37" fmla="*/ 530949 w 5465236"/>
              <a:gd name="connsiteY8-38" fmla="*/ 24543 h 6858000"/>
              <a:gd name="connsiteX9-39" fmla="*/ 562857 w 5465236"/>
              <a:gd name="connsiteY9-40" fmla="*/ 0 h 6858000"/>
              <a:gd name="connsiteX0-41" fmla="*/ 562857 w 5465236"/>
              <a:gd name="connsiteY0-42" fmla="*/ 0 h 6858000"/>
              <a:gd name="connsiteX1-43" fmla="*/ 5465236 w 5465236"/>
              <a:gd name="connsiteY1-44" fmla="*/ 0 h 6858000"/>
              <a:gd name="connsiteX2-45" fmla="*/ 5465236 w 5465236"/>
              <a:gd name="connsiteY2-46" fmla="*/ 6858000 h 6858000"/>
              <a:gd name="connsiteX3-47" fmla="*/ 3066312 w 5465236"/>
              <a:gd name="connsiteY3-48" fmla="*/ 6858000 h 6858000"/>
              <a:gd name="connsiteX4-49" fmla="*/ 3056594 w 5465236"/>
              <a:gd name="connsiteY4-50" fmla="*/ 6852679 h 6858000"/>
              <a:gd name="connsiteX5-51" fmla="*/ 2439838 w 5465236"/>
              <a:gd name="connsiteY5-52" fmla="*/ 6135368 h 6858000"/>
              <a:gd name="connsiteX6-53" fmla="*/ 2654547 w 5465236"/>
              <a:gd name="connsiteY6-54" fmla="*/ 2926382 h 6858000"/>
              <a:gd name="connsiteX7-55" fmla="*/ 56 w 5465236"/>
              <a:gd name="connsiteY7-56" fmla="*/ 985434 h 6858000"/>
              <a:gd name="connsiteX8-57" fmla="*/ 530949 w 5465236"/>
              <a:gd name="connsiteY8-58" fmla="*/ 24543 h 6858000"/>
              <a:gd name="connsiteX9-59" fmla="*/ 562857 w 5465236"/>
              <a:gd name="connsiteY9-60" fmla="*/ 0 h 6858000"/>
              <a:gd name="connsiteX0-61" fmla="*/ 562857 w 5465236"/>
              <a:gd name="connsiteY0-62" fmla="*/ 0 h 6858000"/>
              <a:gd name="connsiteX1-63" fmla="*/ 5465236 w 5465236"/>
              <a:gd name="connsiteY1-64" fmla="*/ 0 h 6858000"/>
              <a:gd name="connsiteX2-65" fmla="*/ 5465236 w 5465236"/>
              <a:gd name="connsiteY2-66" fmla="*/ 6858000 h 6858000"/>
              <a:gd name="connsiteX3-67" fmla="*/ 3066312 w 5465236"/>
              <a:gd name="connsiteY3-68" fmla="*/ 6858000 h 6858000"/>
              <a:gd name="connsiteX4-69" fmla="*/ 3056594 w 5465236"/>
              <a:gd name="connsiteY4-70" fmla="*/ 6852679 h 6858000"/>
              <a:gd name="connsiteX5-71" fmla="*/ 2439838 w 5465236"/>
              <a:gd name="connsiteY5-72" fmla="*/ 6135368 h 6858000"/>
              <a:gd name="connsiteX6-73" fmla="*/ 2654547 w 5465236"/>
              <a:gd name="connsiteY6-74" fmla="*/ 2926382 h 6858000"/>
              <a:gd name="connsiteX7-75" fmla="*/ 56 w 5465236"/>
              <a:gd name="connsiteY7-76" fmla="*/ 985434 h 6858000"/>
              <a:gd name="connsiteX8-77" fmla="*/ 530949 w 5465236"/>
              <a:gd name="connsiteY8-78" fmla="*/ 24543 h 6858000"/>
              <a:gd name="connsiteX9-79" fmla="*/ 562857 w 5465236"/>
              <a:gd name="connsiteY9-8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465236" h="6858000">
                <a:moveTo>
                  <a:pt x="562857" y="0"/>
                </a:moveTo>
                <a:lnTo>
                  <a:pt x="5465236" y="0"/>
                </a:lnTo>
                <a:lnTo>
                  <a:pt x="5465236" y="6858000"/>
                </a:lnTo>
                <a:lnTo>
                  <a:pt x="3066312" y="6858000"/>
                </a:lnTo>
                <a:lnTo>
                  <a:pt x="3056594" y="6852679"/>
                </a:lnTo>
                <a:cubicBezTo>
                  <a:pt x="2787719" y="6687750"/>
                  <a:pt x="2666565" y="6447439"/>
                  <a:pt x="2439838" y="6135368"/>
                </a:cubicBezTo>
                <a:cubicBezTo>
                  <a:pt x="1197923" y="4362123"/>
                  <a:pt x="3061177" y="3784704"/>
                  <a:pt x="2654547" y="2926382"/>
                </a:cubicBezTo>
                <a:cubicBezTo>
                  <a:pt x="2247917" y="2068060"/>
                  <a:pt x="-12999" y="3115889"/>
                  <a:pt x="56" y="985434"/>
                </a:cubicBezTo>
                <a:cubicBezTo>
                  <a:pt x="92288" y="553876"/>
                  <a:pt x="276794" y="243693"/>
                  <a:pt x="530949" y="24543"/>
                </a:cubicBezTo>
                <a:lnTo>
                  <a:pt x="562857"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
        <p:nvSpPr>
          <p:cNvPr id="29" name="矩形 28"/>
          <p:cNvSpPr/>
          <p:nvPr/>
        </p:nvSpPr>
        <p:spPr>
          <a:xfrm>
            <a:off x="6096000" y="2392388"/>
            <a:ext cx="3756045" cy="829945"/>
          </a:xfrm>
          <a:prstGeom prst="rect">
            <a:avLst/>
          </a:prstGeom>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480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PART 02</a:t>
            </a:r>
            <a:endParaRPr kumimoji="0" lang="en-US" altLang="zh-CN" sz="4800" b="0" i="0" u="none" strike="noStrike" kern="1200" cap="none" spc="0" normalizeH="0" baseline="0" dirty="0">
              <a:solidFill>
                <a:srgbClr val="00B050"/>
              </a:solidFill>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cxnSp>
        <p:nvCxnSpPr>
          <p:cNvPr id="30" name="直接连接符 29"/>
          <p:cNvCxnSpPr/>
          <p:nvPr/>
        </p:nvCxnSpPr>
        <p:spPr>
          <a:xfrm flipH="1">
            <a:off x="6221890" y="3344582"/>
            <a:ext cx="4427224" cy="0"/>
          </a:xfrm>
          <a:prstGeom prst="line">
            <a:avLst/>
          </a:prstGeom>
          <a:ln w="25400">
            <a:solidFill>
              <a:schemeClr val="accent4"/>
            </a:solidFill>
          </a:ln>
          <a:effectLst>
            <a:outerShdw blurRad="50800" dist="381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6000" y="3586976"/>
            <a:ext cx="4553113" cy="829945"/>
          </a:xfrm>
          <a:prstGeom prst="rect">
            <a:avLst/>
          </a:prstGeom>
          <a:noFill/>
        </p:spPr>
        <p:txBody>
          <a:bodyPr wrap="square" rtlCol="0">
            <a:spAutoFit/>
          </a:bodyPr>
          <a:lstStyle/>
          <a:p>
            <a:pPr lvl="0">
              <a:defRPr/>
            </a:pPr>
            <a:r>
              <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rPr>
              <a:t>产品服务</a:t>
            </a:r>
            <a:endParaRPr lang="zh-CN" altLang="en-US" sz="4800" dirty="0">
              <a:latin typeface="思源黑体 CN Medium" panose="020B0600000000000000" pitchFamily="34" charset="-122"/>
              <a:ea typeface="思源黑体 CN Normal" panose="020B0400000000000000" pitchFamily="34" charset="-122"/>
              <a:cs typeface="+mn-ea"/>
              <a:sym typeface="思源黑体 CN Medium" panose="020B0600000000000000" pitchFamily="34" charset="-122"/>
            </a:endParaRPr>
          </a:p>
        </p:txBody>
      </p:sp>
      <p:sp>
        <p:nvSpPr>
          <p:cNvPr id="32" name="PA-Freeform: Shape 71"/>
          <p:cNvSpPr/>
          <p:nvPr>
            <p:custDataLst>
              <p:tags r:id="rId6"/>
            </p:custDataLst>
          </p:nvPr>
        </p:nvSpPr>
        <p:spPr>
          <a:xfrm rot="13597737" flipV="1">
            <a:off x="11140142" y="-696788"/>
            <a:ext cx="1617682" cy="150019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1" fmla="*/ 158936 w 3514183"/>
              <a:gd name="connsiteY0-2" fmla="*/ 433349 h 1886739"/>
              <a:gd name="connsiteX1-3" fmla="*/ 2528756 w 3514183"/>
              <a:gd name="connsiteY1-4" fmla="*/ 6629 h 1886739"/>
              <a:gd name="connsiteX2-5" fmla="*/ 3511736 w 3514183"/>
              <a:gd name="connsiteY2-6" fmla="*/ 719099 h 1886739"/>
              <a:gd name="connsiteX3-7" fmla="*/ 2768786 w 3514183"/>
              <a:gd name="connsiteY3-8" fmla="*/ 1881149 h 1886739"/>
              <a:gd name="connsiteX4-9" fmla="*/ 1568636 w 3514183"/>
              <a:gd name="connsiteY4-10" fmla="*/ 1176299 h 1886739"/>
              <a:gd name="connsiteX5-11" fmla="*/ 368486 w 3514183"/>
              <a:gd name="connsiteY5-12" fmla="*/ 1557299 h 1886739"/>
              <a:gd name="connsiteX6-13" fmla="*/ 158936 w 3514183"/>
              <a:gd name="connsiteY6-14" fmla="*/ 433349 h 1886739"/>
              <a:gd name="connsiteX0-15" fmla="*/ 165698 w 3519490"/>
              <a:gd name="connsiteY0-16" fmla="*/ 1061364 h 2514754"/>
              <a:gd name="connsiteX1-17" fmla="*/ 2626958 w 3519490"/>
              <a:gd name="connsiteY1-18" fmla="*/ 2184 h 2514754"/>
              <a:gd name="connsiteX2-19" fmla="*/ 3518498 w 3519490"/>
              <a:gd name="connsiteY2-20" fmla="*/ 1347114 h 2514754"/>
              <a:gd name="connsiteX3-21" fmla="*/ 2775548 w 3519490"/>
              <a:gd name="connsiteY3-22" fmla="*/ 2509164 h 2514754"/>
              <a:gd name="connsiteX4-23" fmla="*/ 1575398 w 3519490"/>
              <a:gd name="connsiteY4-24" fmla="*/ 1804314 h 2514754"/>
              <a:gd name="connsiteX5-25" fmla="*/ 375248 w 3519490"/>
              <a:gd name="connsiteY5-26" fmla="*/ 2185314 h 2514754"/>
              <a:gd name="connsiteX6-27" fmla="*/ 165698 w 3519490"/>
              <a:gd name="connsiteY6-28" fmla="*/ 1061364 h 2514754"/>
              <a:gd name="connsiteX0-29" fmla="*/ 165698 w 3519490"/>
              <a:gd name="connsiteY0-30" fmla="*/ 1110091 h 2563481"/>
              <a:gd name="connsiteX1-31" fmla="*/ 2626958 w 3519490"/>
              <a:gd name="connsiteY1-32" fmla="*/ 50911 h 2563481"/>
              <a:gd name="connsiteX2-33" fmla="*/ 3518498 w 3519490"/>
              <a:gd name="connsiteY2-34" fmla="*/ 1395841 h 2563481"/>
              <a:gd name="connsiteX3-35" fmla="*/ 2775548 w 3519490"/>
              <a:gd name="connsiteY3-36" fmla="*/ 2557891 h 2563481"/>
              <a:gd name="connsiteX4-37" fmla="*/ 1575398 w 3519490"/>
              <a:gd name="connsiteY4-38" fmla="*/ 1853041 h 2563481"/>
              <a:gd name="connsiteX5-39" fmla="*/ 375248 w 3519490"/>
              <a:gd name="connsiteY5-40" fmla="*/ 2234041 h 2563481"/>
              <a:gd name="connsiteX6-41" fmla="*/ 165698 w 3519490"/>
              <a:gd name="connsiteY6-42" fmla="*/ 1110091 h 2563481"/>
              <a:gd name="connsiteX0-43" fmla="*/ 162317 w 3516109"/>
              <a:gd name="connsiteY0-44" fmla="*/ 1118578 h 2571968"/>
              <a:gd name="connsiteX1-45" fmla="*/ 2623577 w 3516109"/>
              <a:gd name="connsiteY1-46" fmla="*/ 59398 h 2571968"/>
              <a:gd name="connsiteX2-47" fmla="*/ 3515117 w 3516109"/>
              <a:gd name="connsiteY2-48" fmla="*/ 1404328 h 2571968"/>
              <a:gd name="connsiteX3-49" fmla="*/ 2772167 w 3516109"/>
              <a:gd name="connsiteY3-50" fmla="*/ 2566378 h 2571968"/>
              <a:gd name="connsiteX4-51" fmla="*/ 1572017 w 3516109"/>
              <a:gd name="connsiteY4-52" fmla="*/ 1861528 h 2571968"/>
              <a:gd name="connsiteX5-53" fmla="*/ 371867 w 3516109"/>
              <a:gd name="connsiteY5-54" fmla="*/ 2242528 h 2571968"/>
              <a:gd name="connsiteX6-55" fmla="*/ 162317 w 3516109"/>
              <a:gd name="connsiteY6-56" fmla="*/ 1118578 h 2571968"/>
              <a:gd name="connsiteX0-57" fmla="*/ 139541 w 3493333"/>
              <a:gd name="connsiteY0-58" fmla="*/ 1109787 h 2563177"/>
              <a:gd name="connsiteX1-59" fmla="*/ 2600801 w 3493333"/>
              <a:gd name="connsiteY1-60" fmla="*/ 50607 h 2563177"/>
              <a:gd name="connsiteX2-61" fmla="*/ 3492341 w 3493333"/>
              <a:gd name="connsiteY2-62" fmla="*/ 1395537 h 2563177"/>
              <a:gd name="connsiteX3-63" fmla="*/ 2749391 w 3493333"/>
              <a:gd name="connsiteY3-64" fmla="*/ 2557587 h 2563177"/>
              <a:gd name="connsiteX4-65" fmla="*/ 1549241 w 3493333"/>
              <a:gd name="connsiteY4-66" fmla="*/ 1852737 h 2563177"/>
              <a:gd name="connsiteX5-67" fmla="*/ 440531 w 3493333"/>
              <a:gd name="connsiteY5-68" fmla="*/ 2188017 h 2563177"/>
              <a:gd name="connsiteX6-69" fmla="*/ 139541 w 3493333"/>
              <a:gd name="connsiteY6-70" fmla="*/ 1109787 h 2563177"/>
              <a:gd name="connsiteX0-71" fmla="*/ 163892 w 3517684"/>
              <a:gd name="connsiteY0-72" fmla="*/ 1109787 h 2563177"/>
              <a:gd name="connsiteX1-73" fmla="*/ 2625152 w 3517684"/>
              <a:gd name="connsiteY1-74" fmla="*/ 50607 h 2563177"/>
              <a:gd name="connsiteX2-75" fmla="*/ 3516692 w 3517684"/>
              <a:gd name="connsiteY2-76" fmla="*/ 1395537 h 2563177"/>
              <a:gd name="connsiteX3-77" fmla="*/ 2773742 w 3517684"/>
              <a:gd name="connsiteY3-78" fmla="*/ 2557587 h 2563177"/>
              <a:gd name="connsiteX4-79" fmla="*/ 1573592 w 3517684"/>
              <a:gd name="connsiteY4-80" fmla="*/ 1852737 h 2563177"/>
              <a:gd name="connsiteX5-81" fmla="*/ 464882 w 3517684"/>
              <a:gd name="connsiteY5-82" fmla="*/ 2188017 h 2563177"/>
              <a:gd name="connsiteX6-83" fmla="*/ 163892 w 3517684"/>
              <a:gd name="connsiteY6-84" fmla="*/ 1109787 h 2563177"/>
              <a:gd name="connsiteX0-85" fmla="*/ 82749 w 3436541"/>
              <a:gd name="connsiteY0-86" fmla="*/ 1110091 h 2563481"/>
              <a:gd name="connsiteX1-87" fmla="*/ 2544009 w 3436541"/>
              <a:gd name="connsiteY1-88" fmla="*/ 50911 h 2563481"/>
              <a:gd name="connsiteX2-89" fmla="*/ 3435549 w 3436541"/>
              <a:gd name="connsiteY2-90" fmla="*/ 1395841 h 2563481"/>
              <a:gd name="connsiteX3-91" fmla="*/ 2692599 w 3436541"/>
              <a:gd name="connsiteY3-92" fmla="*/ 2557891 h 2563481"/>
              <a:gd name="connsiteX4-93" fmla="*/ 1492449 w 3436541"/>
              <a:gd name="connsiteY4-94" fmla="*/ 1853041 h 2563481"/>
              <a:gd name="connsiteX5-95" fmla="*/ 383739 w 3436541"/>
              <a:gd name="connsiteY5-96" fmla="*/ 2188321 h 2563481"/>
              <a:gd name="connsiteX6-97" fmla="*/ 82749 w 3436541"/>
              <a:gd name="connsiteY6-98" fmla="*/ 1110091 h 2563481"/>
              <a:gd name="connsiteX0-99" fmla="*/ 57039 w 3410900"/>
              <a:gd name="connsiteY0-100" fmla="*/ 1110091 h 2562627"/>
              <a:gd name="connsiteX1-101" fmla="*/ 2518299 w 3410900"/>
              <a:gd name="connsiteY1-102" fmla="*/ 50911 h 2562627"/>
              <a:gd name="connsiteX2-103" fmla="*/ 3409839 w 3410900"/>
              <a:gd name="connsiteY2-104" fmla="*/ 1395841 h 2562627"/>
              <a:gd name="connsiteX3-105" fmla="*/ 2666889 w 3410900"/>
              <a:gd name="connsiteY3-106" fmla="*/ 2557891 h 2562627"/>
              <a:gd name="connsiteX4-107" fmla="*/ 1283859 w 3410900"/>
              <a:gd name="connsiteY4-108" fmla="*/ 1822561 h 2562627"/>
              <a:gd name="connsiteX5-109" fmla="*/ 358029 w 3410900"/>
              <a:gd name="connsiteY5-110" fmla="*/ 2188321 h 2562627"/>
              <a:gd name="connsiteX6-111" fmla="*/ 57039 w 3410900"/>
              <a:gd name="connsiteY6-112" fmla="*/ 1110091 h 2562627"/>
              <a:gd name="connsiteX0-113" fmla="*/ 86841 w 3440702"/>
              <a:gd name="connsiteY0-114" fmla="*/ 1110091 h 2562627"/>
              <a:gd name="connsiteX1-115" fmla="*/ 2548101 w 3440702"/>
              <a:gd name="connsiteY1-116" fmla="*/ 50911 h 2562627"/>
              <a:gd name="connsiteX2-117" fmla="*/ 3439641 w 3440702"/>
              <a:gd name="connsiteY2-118" fmla="*/ 1395841 h 2562627"/>
              <a:gd name="connsiteX3-119" fmla="*/ 2696691 w 3440702"/>
              <a:gd name="connsiteY3-120" fmla="*/ 2557891 h 2562627"/>
              <a:gd name="connsiteX4-121" fmla="*/ 1313661 w 3440702"/>
              <a:gd name="connsiteY4-122" fmla="*/ 1822561 h 2562627"/>
              <a:gd name="connsiteX5-123" fmla="*/ 387831 w 3440702"/>
              <a:gd name="connsiteY5-124" fmla="*/ 2188321 h 2562627"/>
              <a:gd name="connsiteX6-125" fmla="*/ 86841 w 3440702"/>
              <a:gd name="connsiteY6-126" fmla="*/ 1110091 h 2562627"/>
              <a:gd name="connsiteX0-127" fmla="*/ 79129 w 3432990"/>
              <a:gd name="connsiteY0-128" fmla="*/ 1110091 h 2562627"/>
              <a:gd name="connsiteX1-129" fmla="*/ 2540389 w 3432990"/>
              <a:gd name="connsiteY1-130" fmla="*/ 50911 h 2562627"/>
              <a:gd name="connsiteX2-131" fmla="*/ 3431929 w 3432990"/>
              <a:gd name="connsiteY2-132" fmla="*/ 1395841 h 2562627"/>
              <a:gd name="connsiteX3-133" fmla="*/ 2688979 w 3432990"/>
              <a:gd name="connsiteY3-134" fmla="*/ 2557891 h 2562627"/>
              <a:gd name="connsiteX4-135" fmla="*/ 1305949 w 3432990"/>
              <a:gd name="connsiteY4-136" fmla="*/ 1822561 h 2562627"/>
              <a:gd name="connsiteX5-137" fmla="*/ 380119 w 3432990"/>
              <a:gd name="connsiteY5-138" fmla="*/ 2188321 h 2562627"/>
              <a:gd name="connsiteX6-139" fmla="*/ 79129 w 3432990"/>
              <a:gd name="connsiteY6-140" fmla="*/ 1110091 h 2562627"/>
              <a:gd name="connsiteX0-141" fmla="*/ 79129 w 3432990"/>
              <a:gd name="connsiteY0-142" fmla="*/ 1110091 h 2562043"/>
              <a:gd name="connsiteX1-143" fmla="*/ 2540389 w 3432990"/>
              <a:gd name="connsiteY1-144" fmla="*/ 50911 h 2562043"/>
              <a:gd name="connsiteX2-145" fmla="*/ 3431929 w 3432990"/>
              <a:gd name="connsiteY2-146" fmla="*/ 1395841 h 2562043"/>
              <a:gd name="connsiteX3-147" fmla="*/ 2688979 w 3432990"/>
              <a:gd name="connsiteY3-148" fmla="*/ 2557891 h 2562043"/>
              <a:gd name="connsiteX4-149" fmla="*/ 1305949 w 3432990"/>
              <a:gd name="connsiteY4-150" fmla="*/ 1822561 h 2562043"/>
              <a:gd name="connsiteX5-151" fmla="*/ 380119 w 3432990"/>
              <a:gd name="connsiteY5-152" fmla="*/ 2188321 h 2562043"/>
              <a:gd name="connsiteX6-153" fmla="*/ 79129 w 3432990"/>
              <a:gd name="connsiteY6-154" fmla="*/ 1110091 h 2562043"/>
              <a:gd name="connsiteX0-155" fmla="*/ 79129 w 3433048"/>
              <a:gd name="connsiteY0-156" fmla="*/ 1110091 h 2574990"/>
              <a:gd name="connsiteX1-157" fmla="*/ 2540389 w 3433048"/>
              <a:gd name="connsiteY1-158" fmla="*/ 50911 h 2574990"/>
              <a:gd name="connsiteX2-159" fmla="*/ 3431929 w 3433048"/>
              <a:gd name="connsiteY2-160" fmla="*/ 1395841 h 2574990"/>
              <a:gd name="connsiteX3-161" fmla="*/ 2688979 w 3433048"/>
              <a:gd name="connsiteY3-162" fmla="*/ 2557891 h 2574990"/>
              <a:gd name="connsiteX4-163" fmla="*/ 1305949 w 3433048"/>
              <a:gd name="connsiteY4-164" fmla="*/ 1822561 h 2574990"/>
              <a:gd name="connsiteX5-165" fmla="*/ 380119 w 3433048"/>
              <a:gd name="connsiteY5-166" fmla="*/ 2188321 h 2574990"/>
              <a:gd name="connsiteX6-167" fmla="*/ 79129 w 3433048"/>
              <a:gd name="connsiteY6-168" fmla="*/ 1110091 h 2574990"/>
              <a:gd name="connsiteX0-169" fmla="*/ 79129 w 3433628"/>
              <a:gd name="connsiteY0-170" fmla="*/ 1110091 h 2564852"/>
              <a:gd name="connsiteX1-171" fmla="*/ 2540389 w 3433628"/>
              <a:gd name="connsiteY1-172" fmla="*/ 50911 h 2564852"/>
              <a:gd name="connsiteX2-173" fmla="*/ 3431929 w 3433628"/>
              <a:gd name="connsiteY2-174" fmla="*/ 1395841 h 2564852"/>
              <a:gd name="connsiteX3-175" fmla="*/ 2688979 w 3433628"/>
              <a:gd name="connsiteY3-176" fmla="*/ 2557891 h 2564852"/>
              <a:gd name="connsiteX4-177" fmla="*/ 1305949 w 3433628"/>
              <a:gd name="connsiteY4-178" fmla="*/ 1822561 h 2564852"/>
              <a:gd name="connsiteX5-179" fmla="*/ 380119 w 3433628"/>
              <a:gd name="connsiteY5-180" fmla="*/ 2188321 h 2564852"/>
              <a:gd name="connsiteX6-181" fmla="*/ 79129 w 3433628"/>
              <a:gd name="connsiteY6-182" fmla="*/ 1110091 h 2564852"/>
              <a:gd name="connsiteX0-183" fmla="*/ 79129 w 3432791"/>
              <a:gd name="connsiteY0-184" fmla="*/ 1110091 h 2564852"/>
              <a:gd name="connsiteX1-185" fmla="*/ 2540389 w 3432791"/>
              <a:gd name="connsiteY1-186" fmla="*/ 50911 h 2564852"/>
              <a:gd name="connsiteX2-187" fmla="*/ 3431929 w 3432791"/>
              <a:gd name="connsiteY2-188" fmla="*/ 1395841 h 2564852"/>
              <a:gd name="connsiteX3-189" fmla="*/ 2688979 w 3432791"/>
              <a:gd name="connsiteY3-190" fmla="*/ 2557891 h 2564852"/>
              <a:gd name="connsiteX4-191" fmla="*/ 1305949 w 3432791"/>
              <a:gd name="connsiteY4-192" fmla="*/ 1822561 h 2564852"/>
              <a:gd name="connsiteX5-193" fmla="*/ 380119 w 3432791"/>
              <a:gd name="connsiteY5-194" fmla="*/ 2188321 h 2564852"/>
              <a:gd name="connsiteX6-195" fmla="*/ 79129 w 3432791"/>
              <a:gd name="connsiteY6-196" fmla="*/ 1110091 h 2564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solidFill>
            <a:srgbClr val="00B050"/>
          </a:solidFill>
          <a:ln w="8246" cap="flat">
            <a:noFill/>
            <a:prstDash val="solid"/>
            <a:miter/>
          </a:ln>
          <a:effectLst>
            <a:outerShdw blurRad="254000" dist="101600" dir="5400000" algn="ctr" rotWithShape="0">
              <a:srgbClr val="FF97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latin typeface="思源黑体 CN Medium" panose="020B0600000000000000" pitchFamily="34" charset="-122"/>
              <a:ea typeface="思源黑体 CN Normal" panose="020B0400000000000000" pitchFamily="34" charset="-122"/>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7854" y="1977034"/>
            <a:ext cx="1683069" cy="1106805"/>
            <a:chOff x="5315745" y="1765500"/>
            <a:chExt cx="168306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altLang="zh-CN" sz="6600" spc="37">
                  <a:ln w="11430"/>
                  <a:solidFill>
                    <a:srgbClr val="00B050"/>
                  </a:solidFill>
                  <a:latin typeface="字魂164号-方悦黑" panose="00000500000000000000" pitchFamily="2" charset="-122"/>
                  <a:ea typeface="字魂164号-方悦黑" panose="00000500000000000000" pitchFamily="2" charset="-122"/>
                  <a:cs typeface="+mn-ea"/>
                  <a:sym typeface="+mn-lt"/>
                </a:rPr>
                <a:t>01</a:t>
              </a:r>
              <a:endParaRPr lang="en-US" altLang="zh-CN"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574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50"/>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15" name="矩形 14"/>
          <p:cNvSpPr/>
          <p:nvPr/>
        </p:nvSpPr>
        <p:spPr>
          <a:xfrm>
            <a:off x="0" y="0"/>
            <a:ext cx="12192000" cy="6858000"/>
          </a:xfrm>
          <a:prstGeom prst="rect">
            <a:avLst/>
          </a:prstGeom>
          <a:gradFill flip="none" rotWithShape="1">
            <a:gsLst>
              <a:gs pos="50000">
                <a:sysClr val="window" lastClr="FFFFFF"/>
              </a:gs>
              <a:gs pos="0">
                <a:sysClr val="window" lastClr="FFFFFF">
                  <a:alpha val="58000"/>
                </a:sysClr>
              </a:gs>
              <a:gs pos="100000">
                <a:sysClr val="window" lastClr="FFFFFF">
                  <a:alpha val="58000"/>
                </a:sysClr>
              </a:gs>
            </a:gsLst>
            <a:lin ang="189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思源黑体 CN Normal"/>
              <a:ea typeface="思源黑体 CN Normal"/>
            </a:endParaRPr>
          </a:p>
        </p:txBody>
      </p:sp>
      <p:sp>
        <p:nvSpPr>
          <p:cNvPr id="54" name="矩形 53"/>
          <p:cNvSpPr/>
          <p:nvPr/>
        </p:nvSpPr>
        <p:spPr>
          <a:xfrm>
            <a:off x="1085096" y="481219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5" name="矩形 54"/>
          <p:cNvSpPr/>
          <p:nvPr/>
        </p:nvSpPr>
        <p:spPr>
          <a:xfrm>
            <a:off x="8214812" y="486031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2" name="矩形 51"/>
          <p:cNvSpPr/>
          <p:nvPr/>
        </p:nvSpPr>
        <p:spPr>
          <a:xfrm>
            <a:off x="593323" y="3089650"/>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3" name="矩形 52"/>
          <p:cNvSpPr/>
          <p:nvPr/>
        </p:nvSpPr>
        <p:spPr>
          <a:xfrm>
            <a:off x="8719162" y="3050236"/>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1" name="矩形 50"/>
          <p:cNvSpPr/>
          <p:nvPr/>
        </p:nvSpPr>
        <p:spPr>
          <a:xfrm>
            <a:off x="8289253"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50" name="矩形 49"/>
          <p:cNvSpPr/>
          <p:nvPr/>
        </p:nvSpPr>
        <p:spPr>
          <a:xfrm>
            <a:off x="964390" y="1471059"/>
            <a:ext cx="2927736" cy="1086028"/>
          </a:xfrm>
          <a:prstGeom prst="rect">
            <a:avLst/>
          </a:prstGeom>
          <a:solidFill>
            <a:srgbClr val="115BD7"/>
          </a:solidFill>
          <a:ln w="15875" cap="flat" cmpd="sng" algn="ctr">
            <a:noFill/>
            <a:prstDash val="solid"/>
            <a:miter lim="800000"/>
          </a:ln>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grpSp>
        <p:nvGrpSpPr>
          <p:cNvPr id="6" name="组合 5"/>
          <p:cNvGrpSpPr/>
          <p:nvPr/>
        </p:nvGrpSpPr>
        <p:grpSpPr>
          <a:xfrm>
            <a:off x="0" y="6318737"/>
            <a:ext cx="12192000" cy="539263"/>
            <a:chOff x="0" y="3375378"/>
            <a:chExt cx="12192000" cy="3482623"/>
          </a:xfrm>
        </p:grpSpPr>
        <p:grpSp>
          <p:nvGrpSpPr>
            <p:cNvPr id="22" name="组合 21"/>
            <p:cNvGrpSpPr/>
            <p:nvPr/>
          </p:nvGrpSpPr>
          <p:grpSpPr>
            <a:xfrm>
              <a:off x="0" y="3375378"/>
              <a:ext cx="12192000" cy="3482622"/>
              <a:chOff x="0" y="3187610"/>
              <a:chExt cx="12192000" cy="3670390"/>
            </a:xfrm>
          </p:grpSpPr>
          <p:sp>
            <p:nvSpPr>
              <p:cNvPr id="23" name="任意多边形 22"/>
              <p:cNvSpPr/>
              <p:nvPr/>
            </p:nvSpPr>
            <p:spPr>
              <a:xfrm>
                <a:off x="0" y="3187610"/>
                <a:ext cx="6793902" cy="3670390"/>
              </a:xfrm>
              <a:custGeom>
                <a:avLst/>
                <a:gdLst>
                  <a:gd name="connsiteX0" fmla="*/ 0 w 6793902"/>
                  <a:gd name="connsiteY0" fmla="*/ 28522 h 3670390"/>
                  <a:gd name="connsiteX1" fmla="*/ 1924 w 6793902"/>
                  <a:gd name="connsiteY1" fmla="*/ 28909 h 3670390"/>
                  <a:gd name="connsiteX2" fmla="*/ 6789 w 6793902"/>
                  <a:gd name="connsiteY2" fmla="*/ 35968 h 3670390"/>
                  <a:gd name="connsiteX3" fmla="*/ 148971 w 6793902"/>
                  <a:gd name="connsiteY3" fmla="*/ 171513 h 3670390"/>
                  <a:gd name="connsiteX4" fmla="*/ 1848689 w 6793902"/>
                  <a:gd name="connsiteY4" fmla="*/ 1622065 h 3670390"/>
                  <a:gd name="connsiteX5" fmla="*/ 5413949 w 6793902"/>
                  <a:gd name="connsiteY5" fmla="*/ 2475331 h 3670390"/>
                  <a:gd name="connsiteX6" fmla="*/ 6783291 w 6793902"/>
                  <a:gd name="connsiteY6" fmla="*/ 3652957 h 3670390"/>
                  <a:gd name="connsiteX7" fmla="*/ 6793902 w 6793902"/>
                  <a:gd name="connsiteY7" fmla="*/ 3670390 h 3670390"/>
                  <a:gd name="connsiteX8" fmla="*/ 0 w 6793902"/>
                  <a:gd name="connsiteY8" fmla="*/ 3670390 h 3670390"/>
                  <a:gd name="connsiteX9" fmla="*/ 0 w 6793902"/>
                  <a:gd name="connsiteY9" fmla="*/ 0 h 3670390"/>
                  <a:gd name="connsiteX10" fmla="*/ 594 w 6793902"/>
                  <a:gd name="connsiteY10" fmla="*/ 137 h 3670390"/>
                  <a:gd name="connsiteX11" fmla="*/ 3874 w 6793902"/>
                  <a:gd name="connsiteY11" fmla="*/ 29301 h 3670390"/>
                  <a:gd name="connsiteX12" fmla="*/ 1924 w 6793902"/>
                  <a:gd name="connsiteY12" fmla="*/ 28909 h 3670390"/>
                  <a:gd name="connsiteX13" fmla="*/ 0 w 6793902"/>
                  <a:gd name="connsiteY13" fmla="*/ 26118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2" h="3670390">
                    <a:moveTo>
                      <a:pt x="0" y="28522"/>
                    </a:moveTo>
                    <a:lnTo>
                      <a:pt x="1924" y="28909"/>
                    </a:lnTo>
                    <a:lnTo>
                      <a:pt x="6789" y="35968"/>
                    </a:lnTo>
                    <a:cubicBezTo>
                      <a:pt x="29136" y="62484"/>
                      <a:pt x="72104" y="105148"/>
                      <a:pt x="148971" y="171513"/>
                    </a:cubicBezTo>
                    <a:cubicBezTo>
                      <a:pt x="456441" y="436973"/>
                      <a:pt x="971192" y="1238095"/>
                      <a:pt x="1848689" y="1622065"/>
                    </a:cubicBezTo>
                    <a:cubicBezTo>
                      <a:pt x="2726185" y="2006034"/>
                      <a:pt x="4574454" y="2105582"/>
                      <a:pt x="5413949" y="2475331"/>
                    </a:cubicBezTo>
                    <a:cubicBezTo>
                      <a:pt x="6096038" y="2775751"/>
                      <a:pt x="6572868" y="3323394"/>
                      <a:pt x="6783291" y="3652957"/>
                    </a:cubicBezTo>
                    <a:lnTo>
                      <a:pt x="6793902" y="3670390"/>
                    </a:lnTo>
                    <a:lnTo>
                      <a:pt x="0" y="3670390"/>
                    </a:lnTo>
                    <a:close/>
                    <a:moveTo>
                      <a:pt x="0" y="0"/>
                    </a:moveTo>
                    <a:lnTo>
                      <a:pt x="594" y="137"/>
                    </a:lnTo>
                    <a:cubicBezTo>
                      <a:pt x="15048" y="7525"/>
                      <a:pt x="31080" y="25746"/>
                      <a:pt x="3874" y="29301"/>
                    </a:cubicBezTo>
                    <a:lnTo>
                      <a:pt x="1924" y="28909"/>
                    </a:lnTo>
                    <a:lnTo>
                      <a:pt x="0" y="26118"/>
                    </a:ln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4" name="任意多边形 23"/>
              <p:cNvSpPr/>
              <p:nvPr/>
            </p:nvSpPr>
            <p:spPr>
              <a:xfrm flipH="1">
                <a:off x="5398099" y="3187610"/>
                <a:ext cx="6793901" cy="3670390"/>
              </a:xfrm>
              <a:custGeom>
                <a:avLst/>
                <a:gdLst>
                  <a:gd name="connsiteX0" fmla="*/ 0 w 6793901"/>
                  <a:gd name="connsiteY0" fmla="*/ 28522 h 3670390"/>
                  <a:gd name="connsiteX1" fmla="*/ 0 w 6793901"/>
                  <a:gd name="connsiteY1" fmla="*/ 3670390 h 3670390"/>
                  <a:gd name="connsiteX2" fmla="*/ 6793901 w 6793901"/>
                  <a:gd name="connsiteY2" fmla="*/ 3670390 h 3670390"/>
                  <a:gd name="connsiteX3" fmla="*/ 6783291 w 6793901"/>
                  <a:gd name="connsiteY3" fmla="*/ 3652957 h 3670390"/>
                  <a:gd name="connsiteX4" fmla="*/ 5413948 w 6793901"/>
                  <a:gd name="connsiteY4" fmla="*/ 2475331 h 3670390"/>
                  <a:gd name="connsiteX5" fmla="*/ 1848688 w 6793901"/>
                  <a:gd name="connsiteY5" fmla="*/ 1622065 h 3670390"/>
                  <a:gd name="connsiteX6" fmla="*/ 148970 w 6793901"/>
                  <a:gd name="connsiteY6" fmla="*/ 171513 h 3670390"/>
                  <a:gd name="connsiteX7" fmla="*/ 6787 w 6793901"/>
                  <a:gd name="connsiteY7" fmla="*/ 35968 h 3670390"/>
                  <a:gd name="connsiteX8" fmla="*/ 1923 w 6793901"/>
                  <a:gd name="connsiteY8" fmla="*/ 28909 h 3670390"/>
                  <a:gd name="connsiteX9" fmla="*/ 0 w 6793901"/>
                  <a:gd name="connsiteY9" fmla="*/ 0 h 3670390"/>
                  <a:gd name="connsiteX10" fmla="*/ 0 w 6793901"/>
                  <a:gd name="connsiteY10" fmla="*/ 26119 h 3670390"/>
                  <a:gd name="connsiteX11" fmla="*/ 1923 w 6793901"/>
                  <a:gd name="connsiteY11" fmla="*/ 28909 h 3670390"/>
                  <a:gd name="connsiteX12" fmla="*/ 3873 w 6793901"/>
                  <a:gd name="connsiteY12" fmla="*/ 29301 h 3670390"/>
                  <a:gd name="connsiteX13" fmla="*/ 593 w 6793901"/>
                  <a:gd name="connsiteY13" fmla="*/ 137 h 36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3901" h="3670390">
                    <a:moveTo>
                      <a:pt x="0" y="28522"/>
                    </a:moveTo>
                    <a:lnTo>
                      <a:pt x="0" y="3670390"/>
                    </a:lnTo>
                    <a:lnTo>
                      <a:pt x="6793901" y="3670390"/>
                    </a:lnTo>
                    <a:lnTo>
                      <a:pt x="6783291" y="3652957"/>
                    </a:lnTo>
                    <a:cubicBezTo>
                      <a:pt x="6572868" y="3323394"/>
                      <a:pt x="6096037" y="2775751"/>
                      <a:pt x="5413948" y="2475331"/>
                    </a:cubicBezTo>
                    <a:cubicBezTo>
                      <a:pt x="4574454" y="2105582"/>
                      <a:pt x="2726184" y="2006034"/>
                      <a:pt x="1848688" y="1622065"/>
                    </a:cubicBezTo>
                    <a:cubicBezTo>
                      <a:pt x="971191" y="1238095"/>
                      <a:pt x="456440" y="436973"/>
                      <a:pt x="148970" y="171513"/>
                    </a:cubicBezTo>
                    <a:cubicBezTo>
                      <a:pt x="72103" y="105148"/>
                      <a:pt x="29135" y="62484"/>
                      <a:pt x="6787" y="35968"/>
                    </a:cubicBezTo>
                    <a:lnTo>
                      <a:pt x="1923" y="28909"/>
                    </a:lnTo>
                    <a:close/>
                    <a:moveTo>
                      <a:pt x="0" y="0"/>
                    </a:moveTo>
                    <a:lnTo>
                      <a:pt x="0" y="26119"/>
                    </a:lnTo>
                    <a:lnTo>
                      <a:pt x="1923" y="28909"/>
                    </a:lnTo>
                    <a:lnTo>
                      <a:pt x="3873" y="29301"/>
                    </a:lnTo>
                    <a:cubicBezTo>
                      <a:pt x="31079" y="25746"/>
                      <a:pt x="15046" y="7525"/>
                      <a:pt x="593" y="137"/>
                    </a:cubicBezTo>
                    <a:close/>
                  </a:path>
                </a:pathLst>
              </a:custGeom>
              <a:solidFill>
                <a:srgbClr val="FBBD06"/>
              </a:solidFill>
              <a:ln w="12700" cap="flat" cmpd="sng" algn="ctr">
                <a:noFill/>
                <a:prstDash val="solid"/>
                <a:miter lim="800000"/>
              </a:ln>
              <a:effectLst/>
            </p:spPr>
            <p:txBody>
              <a:bodyPr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nvGrpSpPr>
            <p:cNvPr id="25" name="组合 24"/>
            <p:cNvGrpSpPr/>
            <p:nvPr/>
          </p:nvGrpSpPr>
          <p:grpSpPr>
            <a:xfrm>
              <a:off x="1" y="3978866"/>
              <a:ext cx="12191999" cy="2879135"/>
              <a:chOff x="1" y="3978866"/>
              <a:chExt cx="12191999" cy="2879135"/>
            </a:xfrm>
          </p:grpSpPr>
          <p:sp>
            <p:nvSpPr>
              <p:cNvPr id="26" name="任意多边形 25"/>
              <p:cNvSpPr/>
              <p:nvPr/>
            </p:nvSpPr>
            <p:spPr>
              <a:xfrm>
                <a:off x="1" y="3978866"/>
                <a:ext cx="6713587" cy="2879135"/>
              </a:xfrm>
              <a:custGeom>
                <a:avLst/>
                <a:gdLst>
                  <a:gd name="connsiteX0" fmla="*/ 0 w 6713587"/>
                  <a:gd name="connsiteY0" fmla="*/ 0 h 2879135"/>
                  <a:gd name="connsiteX1" fmla="*/ 60127 w 6713587"/>
                  <a:gd name="connsiteY1" fmla="*/ 52556 h 2879135"/>
                  <a:gd name="connsiteX2" fmla="*/ 1601138 w 6713587"/>
                  <a:gd name="connsiteY2" fmla="*/ 1088216 h 2879135"/>
                  <a:gd name="connsiteX3" fmla="*/ 5232421 w 6713587"/>
                  <a:gd name="connsiteY3" fmla="*/ 1788951 h 2879135"/>
                  <a:gd name="connsiteX4" fmla="*/ 6706545 w 6713587"/>
                  <a:gd name="connsiteY4" fmla="*/ 2866870 h 2879135"/>
                  <a:gd name="connsiteX5" fmla="*/ 6713587 w 6713587"/>
                  <a:gd name="connsiteY5" fmla="*/ 2879135 h 2879135"/>
                  <a:gd name="connsiteX6" fmla="*/ 0 w 6713587"/>
                  <a:gd name="connsiteY6" fmla="*/ 2879135 h 287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7" h="2879135">
                    <a:moveTo>
                      <a:pt x="0" y="0"/>
                    </a:moveTo>
                    <a:lnTo>
                      <a:pt x="60127" y="52556"/>
                    </a:lnTo>
                    <a:cubicBezTo>
                      <a:pt x="383452" y="340349"/>
                      <a:pt x="867987" y="829546"/>
                      <a:pt x="1601138" y="1088216"/>
                    </a:cubicBezTo>
                    <a:cubicBezTo>
                      <a:pt x="2494884" y="1403547"/>
                      <a:pt x="4377382" y="1485299"/>
                      <a:pt x="5232421" y="1788951"/>
                    </a:cubicBezTo>
                    <a:cubicBezTo>
                      <a:pt x="6034022" y="2073625"/>
                      <a:pt x="6557288" y="2628602"/>
                      <a:pt x="6706545" y="2866870"/>
                    </a:cubicBezTo>
                    <a:lnTo>
                      <a:pt x="6713587" y="2879135"/>
                    </a:lnTo>
                    <a:lnTo>
                      <a:pt x="0" y="2879135"/>
                    </a:ln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sp>
            <p:nvSpPr>
              <p:cNvPr id="27" name="任意多边形 26"/>
              <p:cNvSpPr/>
              <p:nvPr/>
            </p:nvSpPr>
            <p:spPr>
              <a:xfrm flipH="1">
                <a:off x="5478414" y="3978867"/>
                <a:ext cx="6713586" cy="2879133"/>
              </a:xfrm>
              <a:custGeom>
                <a:avLst/>
                <a:gdLst>
                  <a:gd name="connsiteX0" fmla="*/ 0 w 6713586"/>
                  <a:gd name="connsiteY0" fmla="*/ 0 h 2879133"/>
                  <a:gd name="connsiteX1" fmla="*/ 0 w 6713586"/>
                  <a:gd name="connsiteY1" fmla="*/ 2879133 h 2879133"/>
                  <a:gd name="connsiteX2" fmla="*/ 6713586 w 6713586"/>
                  <a:gd name="connsiteY2" fmla="*/ 2879133 h 2879133"/>
                  <a:gd name="connsiteX3" fmla="*/ 6706544 w 6713586"/>
                  <a:gd name="connsiteY3" fmla="*/ 2866868 h 2879133"/>
                  <a:gd name="connsiteX4" fmla="*/ 5232420 w 6713586"/>
                  <a:gd name="connsiteY4" fmla="*/ 1788949 h 2879133"/>
                  <a:gd name="connsiteX5" fmla="*/ 1601136 w 6713586"/>
                  <a:gd name="connsiteY5" fmla="*/ 1088214 h 2879133"/>
                  <a:gd name="connsiteX6" fmla="*/ 60125 w 6713586"/>
                  <a:gd name="connsiteY6" fmla="*/ 52554 h 2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3586" h="2879133">
                    <a:moveTo>
                      <a:pt x="0" y="0"/>
                    </a:moveTo>
                    <a:lnTo>
                      <a:pt x="0" y="2879133"/>
                    </a:lnTo>
                    <a:lnTo>
                      <a:pt x="6713586" y="2879133"/>
                    </a:lnTo>
                    <a:lnTo>
                      <a:pt x="6706544" y="2866868"/>
                    </a:lnTo>
                    <a:cubicBezTo>
                      <a:pt x="6557287" y="2628600"/>
                      <a:pt x="6034020" y="2073623"/>
                      <a:pt x="5232420" y="1788949"/>
                    </a:cubicBezTo>
                    <a:cubicBezTo>
                      <a:pt x="4377380" y="1485297"/>
                      <a:pt x="2494882" y="1403545"/>
                      <a:pt x="1601136" y="1088214"/>
                    </a:cubicBezTo>
                    <a:cubicBezTo>
                      <a:pt x="867985" y="829544"/>
                      <a:pt x="383450" y="340347"/>
                      <a:pt x="60125" y="52554"/>
                    </a:cubicBezTo>
                    <a:close/>
                  </a:path>
                </a:pathLst>
              </a:custGeom>
              <a:gradFill>
                <a:gsLst>
                  <a:gs pos="0">
                    <a:srgbClr val="115BD8"/>
                  </a:gs>
                  <a:gs pos="100000">
                    <a:srgbClr val="115BD8">
                      <a:lumMod val="75000"/>
                    </a:srgbClr>
                  </a:gs>
                </a:gsLst>
                <a:lin ang="2700000" scaled="1"/>
              </a:gradFill>
              <a:ln w="12700" cap="flat" cmpd="sng" algn="ctr">
                <a:noFill/>
                <a:prstDash val="solid"/>
                <a:miter lim="800000"/>
              </a:ln>
              <a:effectLst/>
            </p:spPr>
            <p:txBody>
              <a:bodyPr wrap="square" rtlCol="0" anchor="ctr">
                <a:noAutofit/>
              </a:bodyPr>
              <a:lstStyle/>
              <a:p>
                <a:pPr algn="ctr"/>
                <a:endParaRPr lang="zh-CN" altLang="en-US" kern="0" dirty="0">
                  <a:solidFill>
                    <a:prstClr val="white"/>
                  </a:solidFill>
                  <a:latin typeface="Arial" panose="020B0604020202020204"/>
                  <a:ea typeface="思源黑体 CN Medium" panose="020B0600000000000000" pitchFamily="34" charset="-122"/>
                </a:endParaRPr>
              </a:p>
            </p:txBody>
          </p:sp>
        </p:grpSp>
      </p:grpSp>
      <p:grpSp>
        <p:nvGrpSpPr>
          <p:cNvPr id="7" name="组合 6"/>
          <p:cNvGrpSpPr/>
          <p:nvPr/>
        </p:nvGrpSpPr>
        <p:grpSpPr>
          <a:xfrm>
            <a:off x="629413" y="510972"/>
            <a:ext cx="2234584" cy="569844"/>
            <a:chOff x="397565" y="344556"/>
            <a:chExt cx="2234584" cy="569844"/>
          </a:xfrm>
        </p:grpSpPr>
        <p:sp>
          <p:nvSpPr>
            <p:cNvPr id="17" name="单圆角矩形 16"/>
            <p:cNvSpPr/>
            <p:nvPr/>
          </p:nvSpPr>
          <p:spPr>
            <a:xfrm flipV="1">
              <a:off x="503583" y="344556"/>
              <a:ext cx="2128566" cy="569843"/>
            </a:xfrm>
            <a:prstGeom prst="round1Rect">
              <a:avLst/>
            </a:prstGeom>
            <a:solidFill>
              <a:srgbClr val="FBBD06"/>
            </a:solidFill>
            <a:ln w="12700" cap="flat" cmpd="sng" algn="ctr">
              <a:noFill/>
              <a:prstDash val="solid"/>
              <a:miter lim="800000"/>
            </a:ln>
            <a:effectLst>
              <a:outerShdw blurRad="254000" dist="177800" dir="2100000" sx="94000" sy="94000" algn="tl" rotWithShape="0">
                <a:schemeClr val="tx1">
                  <a:lumMod val="65000"/>
                  <a:lumOff val="35000"/>
                  <a:alpha val="40000"/>
                </a:schemeClr>
              </a:outerShdw>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2" name="单圆角矩形 1"/>
            <p:cNvSpPr/>
            <p:nvPr/>
          </p:nvSpPr>
          <p:spPr>
            <a:xfrm flipV="1">
              <a:off x="397565" y="344557"/>
              <a:ext cx="2173356" cy="569843"/>
            </a:xfrm>
            <a:prstGeom prst="round1Rect">
              <a:avLst/>
            </a:prstGeom>
            <a:gradFill flip="none" rotWithShape="1">
              <a:gsLst>
                <a:gs pos="100000">
                  <a:srgbClr val="0D46A6"/>
                </a:gs>
                <a:gs pos="0">
                  <a:srgbClr val="115BD7"/>
                </a:gs>
              </a:gsLst>
              <a:lin ang="2700000" scaled="1"/>
              <a:tileRect/>
            </a:gradFill>
            <a:ln w="12700" cap="flat" cmpd="sng" algn="ctr">
              <a:noFill/>
              <a:prstDash val="solid"/>
              <a:miter lim="800000"/>
            </a:ln>
            <a:effectLst/>
            <a:sp3d prstMaterial="plastic"/>
          </p:spPr>
          <p:txBody>
            <a:bodyPr rtlCol="0" anchor="ctr"/>
            <a:lstStyle/>
            <a:p>
              <a:pPr algn="ctr"/>
              <a:endParaRPr lang="zh-CN" altLang="en-US" kern="0">
                <a:solidFill>
                  <a:prstClr val="white"/>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397565" y="398644"/>
              <a:ext cx="2173356" cy="460375"/>
            </a:xfrm>
            <a:prstGeom prst="rect">
              <a:avLst/>
            </a:prstGeom>
            <a:noFill/>
          </p:spPr>
          <p:txBody>
            <a:bodyPr wrap="square" rtlCol="0">
              <a:spAutoFit/>
            </a:bodyPr>
            <a:lstStyle/>
            <a:p>
              <a:pPr algn="ctr"/>
              <a:r>
                <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产品简介</a:t>
              </a:r>
              <a:endParaRPr lang="zh-CN" altLang="en-US" sz="2400" dirty="0" smtClean="0">
                <a:solidFill>
                  <a:schemeClr val="bg1"/>
                </a:soli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
        <p:nvSpPr>
          <p:cNvPr id="16" name="椭圆 15"/>
          <p:cNvSpPr/>
          <p:nvPr/>
        </p:nvSpPr>
        <p:spPr>
          <a:xfrm>
            <a:off x="3838575" y="1316300"/>
            <a:ext cx="4514850" cy="4514850"/>
          </a:xfrm>
          <a:prstGeom prst="ellipse">
            <a:avLst/>
          </a:prstGeom>
          <a:gradFill>
            <a:gsLst>
              <a:gs pos="100000">
                <a:srgbClr val="115BD7">
                  <a:alpha val="8000"/>
                </a:srgbClr>
              </a:gs>
              <a:gs pos="0">
                <a:srgbClr val="115BD7">
                  <a:alpha val="8000"/>
                </a:srgbClr>
              </a:gs>
              <a:gs pos="50000">
                <a:srgbClr val="115BD7">
                  <a:alpha val="0"/>
                </a:srgbClr>
              </a:gs>
            </a:gsLst>
            <a:lin ang="0" scaled="1"/>
          </a:gradFill>
          <a:ln w="6350" cap="flat" cmpd="sng" algn="ctr">
            <a:gradFill flip="none" rotWithShape="1">
              <a:gsLst>
                <a:gs pos="75000">
                  <a:srgbClr val="115BD7">
                    <a:alpha val="0"/>
                  </a:srgbClr>
                </a:gs>
                <a:gs pos="20000">
                  <a:srgbClr val="115BD7">
                    <a:alpha val="0"/>
                  </a:srgbClr>
                </a:gs>
                <a:gs pos="0">
                  <a:srgbClr val="115BD7"/>
                </a:gs>
                <a:gs pos="100000">
                  <a:srgbClr val="115BD7"/>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椭圆 17"/>
          <p:cNvSpPr/>
          <p:nvPr/>
        </p:nvSpPr>
        <p:spPr>
          <a:xfrm>
            <a:off x="4338259"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20" name="椭圆 19"/>
          <p:cNvSpPr/>
          <p:nvPr/>
        </p:nvSpPr>
        <p:spPr>
          <a:xfrm>
            <a:off x="3733801"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椭圆 20"/>
          <p:cNvSpPr/>
          <p:nvPr/>
        </p:nvSpPr>
        <p:spPr>
          <a:xfrm>
            <a:off x="8243887" y="3464822"/>
            <a:ext cx="219076" cy="219076"/>
          </a:xfrm>
          <a:prstGeom prst="ellipse">
            <a:avLst/>
          </a:prstGeom>
          <a:solidFill>
            <a:srgbClr val="FBBD06"/>
          </a:solidFill>
          <a:ln w="57150" cap="rnd" cmpd="sng" algn="ctr">
            <a:noFill/>
            <a:prstDash val="solid"/>
            <a:round/>
          </a:ln>
          <a:effectLst>
            <a:outerShdw blurRad="76200" dist="50800" dir="5400000" algn="ctr" rotWithShape="0">
              <a:srgbClr val="FBBD06">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defRPr/>
            </a:pPr>
            <a:endParaRPr lang="zh-CN" altLang="en-US" sz="2000" b="1" kern="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椭圆 27"/>
          <p:cNvSpPr/>
          <p:nvPr/>
        </p:nvSpPr>
        <p:spPr>
          <a:xfrm>
            <a:off x="7680930" y="1913001"/>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0" name="椭圆 29"/>
          <p:cNvSpPr/>
          <p:nvPr/>
        </p:nvSpPr>
        <p:spPr>
          <a:xfrm>
            <a:off x="4338259"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1" name="椭圆 30"/>
          <p:cNvSpPr/>
          <p:nvPr/>
        </p:nvSpPr>
        <p:spPr>
          <a:xfrm>
            <a:off x="7680930" y="5016644"/>
            <a:ext cx="219076" cy="219076"/>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sym typeface="思源黑体 CN Normal" panose="020B0400000000000000" pitchFamily="34" charset="-122"/>
            </a:endParaRPr>
          </a:p>
        </p:txBody>
      </p:sp>
      <p:sp>
        <p:nvSpPr>
          <p:cNvPr id="32" name="矩形 31"/>
          <p:cNvSpPr/>
          <p:nvPr/>
        </p:nvSpPr>
        <p:spPr>
          <a:xfrm>
            <a:off x="964390"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3" name="文本框 32"/>
          <p:cNvSpPr txBox="1"/>
          <p:nvPr/>
        </p:nvSpPr>
        <p:spPr>
          <a:xfrm>
            <a:off x="2456580" y="1524867"/>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提升生活品质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4" name="文本框 33"/>
          <p:cNvSpPr txBox="1"/>
          <p:nvPr/>
        </p:nvSpPr>
        <p:spPr>
          <a:xfrm>
            <a:off x="1023824"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量身定制的香氛环境，为家居与工作空间带来前所未有的舒适感。</a:t>
            </a:r>
            <a:endParaRPr lang="zh-CN" altLang="en-US" dirty="0">
              <a:cs typeface="+mn-ea"/>
              <a:sym typeface="思源黑体 CN Normal" panose="020B0400000000000000" pitchFamily="34" charset="-122"/>
            </a:endParaRPr>
          </a:p>
        </p:txBody>
      </p:sp>
      <p:sp>
        <p:nvSpPr>
          <p:cNvPr id="35" name="矩形 34"/>
          <p:cNvSpPr/>
          <p:nvPr/>
        </p:nvSpPr>
        <p:spPr>
          <a:xfrm>
            <a:off x="593323" y="30313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6" name="文本框 35"/>
          <p:cNvSpPr txBox="1"/>
          <p:nvPr/>
        </p:nvSpPr>
        <p:spPr>
          <a:xfrm>
            <a:off x="2085513" y="3146824"/>
            <a:ext cx="1300356"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智能家居集成</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37" name="文本框 36"/>
          <p:cNvSpPr txBox="1"/>
          <p:nvPr/>
        </p:nvSpPr>
        <p:spPr>
          <a:xfrm>
            <a:off x="652757" y="3423641"/>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与现代智能技术无缝连接，打造智慧生活新境界。</a:t>
            </a:r>
            <a:endParaRPr lang="zh-CN" altLang="en-US" dirty="0">
              <a:cs typeface="+mn-ea"/>
              <a:sym typeface="思源黑体 CN Normal" panose="020B0400000000000000" pitchFamily="34" charset="-122"/>
            </a:endParaRPr>
          </a:p>
        </p:txBody>
      </p:sp>
      <p:sp>
        <p:nvSpPr>
          <p:cNvPr id="38" name="矩形 37"/>
          <p:cNvSpPr/>
          <p:nvPr/>
        </p:nvSpPr>
        <p:spPr>
          <a:xfrm>
            <a:off x="1085096" y="4750646"/>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39" name="文本框 38"/>
          <p:cNvSpPr txBox="1"/>
          <p:nvPr/>
        </p:nvSpPr>
        <p:spPr>
          <a:xfrm>
            <a:off x="2327275" y="4866005"/>
            <a:ext cx="1550670" cy="245745"/>
          </a:xfrm>
          <a:prstGeom prst="rect">
            <a:avLst/>
          </a:prstGeom>
          <a:noFill/>
        </p:spPr>
        <p:txBody>
          <a:bodyPr wrap="square" lIns="0" tIns="0" rIns="0" bIns="0">
            <a:spAutoFit/>
          </a:bodyPr>
          <a:lstStyle/>
          <a:p>
            <a:pPr algn="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文化与艺术融合</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0" name="文本框 39"/>
          <p:cNvSpPr txBox="1"/>
          <p:nvPr/>
        </p:nvSpPr>
        <p:spPr>
          <a:xfrm>
            <a:off x="1144530" y="5142941"/>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gn="r">
              <a:lnSpc>
                <a:spcPct val="130000"/>
              </a:lnSpc>
              <a:spcAft>
                <a:spcPts val="600"/>
              </a:spcAft>
              <a:defRPr/>
            </a:pPr>
            <a:r>
              <a:rPr lang="zh-CN" altLang="en-US" dirty="0">
                <a:cs typeface="+mn-ea"/>
                <a:sym typeface="思源黑体 CN Normal" panose="020B0400000000000000" pitchFamily="34" charset="-122"/>
              </a:rPr>
              <a:t>通过香氛展现个人品味，丰富文化生活。</a:t>
            </a:r>
            <a:endParaRPr lang="zh-CN" altLang="en-US" dirty="0">
              <a:cs typeface="+mn-ea"/>
              <a:sym typeface="思源黑体 CN Normal" panose="020B0400000000000000" pitchFamily="34" charset="-122"/>
            </a:endParaRPr>
          </a:p>
        </p:txBody>
      </p:sp>
      <p:sp>
        <p:nvSpPr>
          <p:cNvPr id="41" name="矩形 40"/>
          <p:cNvSpPr/>
          <p:nvPr/>
        </p:nvSpPr>
        <p:spPr>
          <a:xfrm>
            <a:off x="8289253" y="1409389"/>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2" name="文本框 41"/>
          <p:cNvSpPr txBox="1"/>
          <p:nvPr/>
        </p:nvSpPr>
        <p:spPr>
          <a:xfrm>
            <a:off x="8432512" y="1524867"/>
            <a:ext cx="1985494"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健康与福祉</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3" name="文本框 42"/>
          <p:cNvSpPr txBox="1"/>
          <p:nvPr/>
        </p:nvSpPr>
        <p:spPr>
          <a:xfrm>
            <a:off x="8432512" y="1801684"/>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智能调节改善压力与睡眠，以香气促进身心健康</a:t>
            </a:r>
            <a:endParaRPr lang="zh-CN" altLang="en-US" dirty="0">
              <a:cs typeface="+mn-ea"/>
              <a:sym typeface="思源黑体 CN Normal" panose="020B0400000000000000" pitchFamily="34" charset="-122"/>
            </a:endParaRPr>
          </a:p>
        </p:txBody>
      </p:sp>
      <p:sp>
        <p:nvSpPr>
          <p:cNvPr id="44" name="矩形 43"/>
          <p:cNvSpPr/>
          <p:nvPr/>
        </p:nvSpPr>
        <p:spPr>
          <a:xfrm>
            <a:off x="8719162" y="2991932"/>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5" name="文本框 44"/>
          <p:cNvSpPr txBox="1"/>
          <p:nvPr/>
        </p:nvSpPr>
        <p:spPr>
          <a:xfrm>
            <a:off x="8862421" y="3107410"/>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创新驱动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6" name="文本框 45"/>
          <p:cNvSpPr txBox="1"/>
          <p:nvPr/>
        </p:nvSpPr>
        <p:spPr>
          <a:xfrm>
            <a:off x="8862421" y="3384227"/>
            <a:ext cx="2733112" cy="47942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跨领域技术进步，融合硬件、软件及新材料的创新设计。</a:t>
            </a:r>
            <a:endParaRPr lang="zh-CN" altLang="en-US" dirty="0">
              <a:cs typeface="+mn-ea"/>
              <a:sym typeface="思源黑体 CN Normal" panose="020B0400000000000000" pitchFamily="34" charset="-122"/>
            </a:endParaRPr>
          </a:p>
        </p:txBody>
      </p:sp>
      <p:sp>
        <p:nvSpPr>
          <p:cNvPr id="47" name="矩形 46"/>
          <p:cNvSpPr/>
          <p:nvPr/>
        </p:nvSpPr>
        <p:spPr>
          <a:xfrm>
            <a:off x="8214812" y="4798763"/>
            <a:ext cx="2927736" cy="1086028"/>
          </a:xfrm>
          <a:prstGeom prst="rect">
            <a:avLst/>
          </a:prstGeom>
          <a:solidFill>
            <a:schemeClr val="bg1"/>
          </a:solidFill>
          <a:ln w="15875" cap="flat" cmpd="sng" algn="ctr">
            <a:noFill/>
            <a:prstDash val="solid"/>
            <a:miter lim="800000"/>
          </a:ln>
          <a:effectLst>
            <a:outerShdw blurRad="419100" dist="50800" dir="2700000" algn="ctr" rotWithShape="0">
              <a:srgbClr val="193983">
                <a:alpha val="33000"/>
              </a:srgbClr>
            </a:outerShdw>
          </a:effectLst>
        </p:spPr>
        <p:txBody>
          <a:bodyPr rtlCol="0" anchor="ctr"/>
          <a:lstStyle/>
          <a:p>
            <a:pPr algn="ctr"/>
            <a:endParaRPr lang="zh-CN" altLang="en-US" kern="0">
              <a:solidFill>
                <a:srgbClr val="FFFFFF"/>
              </a:solidFill>
              <a:latin typeface="思源黑体 CN Regular"/>
              <a:ea typeface="思源黑体 CN Regular"/>
              <a:sym typeface="思源黑体 CN Normal" panose="020B0400000000000000" pitchFamily="34" charset="-122"/>
            </a:endParaRPr>
          </a:p>
        </p:txBody>
      </p:sp>
      <p:sp>
        <p:nvSpPr>
          <p:cNvPr id="48" name="文本框 47"/>
          <p:cNvSpPr txBox="1"/>
          <p:nvPr/>
        </p:nvSpPr>
        <p:spPr>
          <a:xfrm>
            <a:off x="8358071" y="4914241"/>
            <a:ext cx="1300356" cy="245745"/>
          </a:xfrm>
          <a:prstGeom prst="rect">
            <a:avLst/>
          </a:prstGeom>
          <a:noFill/>
        </p:spPr>
        <p:txBody>
          <a:bodyPr wrap="square" lIns="0" tIns="0" rIns="0" bIns="0">
            <a:spAutoFit/>
          </a:bodyPr>
          <a:lstStyle/>
          <a:p>
            <a:pPr>
              <a:defRPr/>
            </a:pPr>
            <a:r>
              <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rPr>
              <a:t>社交互动</a:t>
            </a:r>
            <a:endParaRPr lang="zh-CN" altLang="en-US" sz="1600" kern="0" dirty="0">
              <a:gradFill>
                <a:gsLst>
                  <a:gs pos="0">
                    <a:srgbClr val="115BD7"/>
                  </a:gs>
                  <a:gs pos="100000">
                    <a:srgbClr val="0D46A6"/>
                  </a:gs>
                </a:gsLst>
                <a:lin ang="18900000" scaled="1"/>
              </a:gradFill>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sp>
        <p:nvSpPr>
          <p:cNvPr id="49" name="文本框 48"/>
          <p:cNvSpPr txBox="1"/>
          <p:nvPr/>
        </p:nvSpPr>
        <p:spPr>
          <a:xfrm>
            <a:off x="8358071" y="5191058"/>
            <a:ext cx="2733112" cy="239395"/>
          </a:xfrm>
          <a:prstGeom prst="rect">
            <a:avLst/>
          </a:prstGeom>
          <a:noFill/>
        </p:spPr>
        <p:txBody>
          <a:bodyPr vert="horz" wrap="square" lIns="0" tIns="0" rIns="0" bIns="0" rtlCol="0">
            <a:spAutoFit/>
          </a:bodyPr>
          <a:lstStyle>
            <a:defPPr>
              <a:defRPr lang="zh-CN"/>
            </a:defPPr>
            <a:lvl1pPr>
              <a:lnSpc>
                <a:spcPct val="150000"/>
              </a:lnSpc>
              <a:defRPr sz="12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a:lnSpc>
                <a:spcPct val="130000"/>
              </a:lnSpc>
              <a:spcAft>
                <a:spcPts val="600"/>
              </a:spcAft>
              <a:defRPr/>
            </a:pPr>
            <a:r>
              <a:rPr lang="zh-CN" altLang="en-US" dirty="0">
                <a:cs typeface="+mn-ea"/>
                <a:sym typeface="思源黑体 CN Normal" panose="020B0400000000000000" pitchFamily="34" charset="-122"/>
              </a:rPr>
              <a:t>分享香氛喜好，开启新的社交交流方式。</a:t>
            </a:r>
            <a:endParaRPr lang="zh-CN" altLang="en-US" dirty="0">
              <a:cs typeface="+mn-ea"/>
              <a:sym typeface="思源黑体 CN Normal" panose="020B0400000000000000" pitchFamily="34" charset="-122"/>
            </a:endParaRPr>
          </a:p>
        </p:txBody>
      </p:sp>
      <p:sp>
        <p:nvSpPr>
          <p:cNvPr id="3" name="椭圆 2"/>
          <p:cNvSpPr/>
          <p:nvPr/>
        </p:nvSpPr>
        <p:spPr>
          <a:xfrm>
            <a:off x="4573746" y="2052106"/>
            <a:ext cx="3044508" cy="3044508"/>
          </a:xfrm>
          <a:prstGeom prst="ellipse">
            <a:avLst/>
          </a:prstGeom>
          <a:gradFill>
            <a:gsLst>
              <a:gs pos="20000">
                <a:srgbClr val="115BD7"/>
              </a:gs>
              <a:gs pos="100000">
                <a:srgbClr val="0D46A6"/>
              </a:gs>
            </a:gsLst>
            <a:path path="circle">
              <a:fillToRect r="100000" b="100000"/>
            </a:path>
          </a:gradFill>
          <a:ln>
            <a:noFill/>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6" name="椭圆 55"/>
          <p:cNvSpPr/>
          <p:nvPr/>
        </p:nvSpPr>
        <p:spPr>
          <a:xfrm>
            <a:off x="4710861" y="2189221"/>
            <a:ext cx="2770279" cy="2770279"/>
          </a:xfrm>
          <a:prstGeom prst="ellipse">
            <a:avLst/>
          </a:prstGeom>
          <a:noFill/>
          <a:ln w="28575">
            <a:solidFill>
              <a:schemeClr val="bg1"/>
            </a:solidFill>
            <a:prstDash val="sysDot"/>
          </a:ln>
          <a:effectLst>
            <a:outerShdw blurRad="101600" dist="38100" dir="2700000" algn="tl" rotWithShape="0">
              <a:srgbClr val="0D46A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57" name="椭圆 56"/>
          <p:cNvSpPr/>
          <p:nvPr/>
        </p:nvSpPr>
        <p:spPr>
          <a:xfrm>
            <a:off x="4012016" y="1509266"/>
            <a:ext cx="4167968" cy="4167968"/>
          </a:xfrm>
          <a:prstGeom prst="ellipse">
            <a:avLst/>
          </a:prstGeom>
          <a:solidFill>
            <a:schemeClr val="bg1"/>
          </a:solidFill>
          <a:ln w="6350" cap="flat" cmpd="sng" algn="ctr">
            <a:gradFill flip="none" rotWithShape="1">
              <a:gsLst>
                <a:gs pos="75000">
                  <a:srgbClr val="115BD7">
                    <a:alpha val="0"/>
                  </a:srgbClr>
                </a:gs>
                <a:gs pos="20000">
                  <a:srgbClr val="115BD7">
                    <a:alpha val="0"/>
                  </a:srgbClr>
                </a:gs>
                <a:gs pos="0">
                  <a:srgbClr val="115BD7">
                    <a:alpha val="34000"/>
                  </a:srgbClr>
                </a:gs>
                <a:gs pos="100000">
                  <a:srgbClr val="115BD7">
                    <a:alpha val="34000"/>
                  </a:srgbClr>
                </a:gs>
              </a:gsLst>
              <a:lin ang="0" scaled="1"/>
              <a:tileRect/>
            </a:gradFill>
            <a:prstDash val="solid"/>
            <a:miter lim="800000"/>
          </a:ln>
          <a:effectLst/>
        </p:spPr>
        <p:txBody>
          <a:bodyPr rtlCol="0" anchor="ctr"/>
          <a:lstStyle/>
          <a:p>
            <a:pPr algn="ctr">
              <a:defRPr/>
            </a:pPr>
            <a:endParaRPr lang="zh-CN" altLang="en-US" kern="0">
              <a:solidFill>
                <a:srgbClr val="F2F2F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11" descr="_cgi-bin_mmwebwx-bin_webwxgetmsgimg__&amp;MsgID=5649641980210205176&amp;skey=@crypt_d83597cf_9af709f16998885de76c699fde4950af&amp;mmweb_appid=wx_webfilehelper"/>
          <p:cNvPicPr>
            <a:picLocks noChangeAspect="1"/>
          </p:cNvPicPr>
          <p:nvPr/>
        </p:nvPicPr>
        <p:blipFill>
          <a:blip r:embed="rId2">
            <a:clrChange>
              <a:clrFrom>
                <a:srgbClr val="FEFEFE">
                  <a:alpha val="100000"/>
                </a:srgbClr>
              </a:clrFrom>
              <a:clrTo>
                <a:srgbClr val="FEFEFE">
                  <a:alpha val="100000"/>
                  <a:alpha val="0"/>
                </a:srgbClr>
              </a:clrTo>
            </a:clrChange>
          </a:blip>
          <a:srcRect l="30670" t="20036" r="21788" b="30502"/>
          <a:stretch>
            <a:fillRect/>
          </a:stretch>
        </p:blipFill>
        <p:spPr>
          <a:xfrm>
            <a:off x="4396105" y="1570990"/>
            <a:ext cx="3401060" cy="3526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9110"/>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产品使用指南</a:t>
              </a:r>
              <a:endPar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1.1</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2" name="组合 1"/>
          <p:cNvGrpSpPr/>
          <p:nvPr/>
        </p:nvGrpSpPr>
        <p:grpSpPr>
          <a:xfrm>
            <a:off x="784860" y="1640840"/>
            <a:ext cx="10789272" cy="4498340"/>
            <a:chOff x="1222" y="2062"/>
            <a:chExt cx="12350" cy="5149"/>
          </a:xfrm>
        </p:grpSpPr>
        <p:grpSp>
          <p:nvGrpSpPr>
            <p:cNvPr id="4" name="í$ḷiďê"/>
            <p:cNvGrpSpPr/>
            <p:nvPr/>
          </p:nvGrpSpPr>
          <p:grpSpPr>
            <a:xfrm flipV="1">
              <a:off x="1222" y="2062"/>
              <a:ext cx="5559" cy="5074"/>
              <a:chOff x="827001" y="1265389"/>
              <a:chExt cx="5015000" cy="4577275"/>
            </a:xfrm>
          </p:grpSpPr>
          <p:sp>
            <p:nvSpPr>
              <p:cNvPr id="23" name="ïṥ1îḋê"/>
              <p:cNvSpPr/>
              <p:nvPr>
                <p:custDataLst>
                  <p:tags r:id="rId4"/>
                </p:custDataLst>
              </p:nvPr>
            </p:nvSpPr>
            <p:spPr>
              <a:xfrm>
                <a:off x="2833001" y="1265389"/>
                <a:ext cx="1003000" cy="864655"/>
              </a:xfrm>
              <a:custGeom>
                <a:avLst/>
                <a:gdLst>
                  <a:gd name="connsiteX0" fmla="*/ 501500 w 1003000"/>
                  <a:gd name="connsiteY0" fmla="*/ 0 h 864655"/>
                  <a:gd name="connsiteX1" fmla="*/ 1003000 w 1003000"/>
                  <a:gd name="connsiteY1" fmla="*/ 864655 h 864655"/>
                  <a:gd name="connsiteX2" fmla="*/ 0 w 1003000"/>
                  <a:gd name="connsiteY2" fmla="*/ 864655 h 864655"/>
                </a:gdLst>
                <a:ahLst/>
                <a:cxnLst>
                  <a:cxn ang="0">
                    <a:pos x="connsiteX0" y="connsiteY0"/>
                  </a:cxn>
                  <a:cxn ang="0">
                    <a:pos x="connsiteX1" y="connsiteY1"/>
                  </a:cxn>
                  <a:cxn ang="0">
                    <a:pos x="connsiteX2" y="connsiteY2"/>
                  </a:cxn>
                </a:cxnLst>
                <a:rect l="l" t="t" r="r" b="b"/>
                <a:pathLst>
                  <a:path w="1003000" h="864655">
                    <a:moveTo>
                      <a:pt x="501500" y="0"/>
                    </a:moveTo>
                    <a:lnTo>
                      <a:pt x="1003000" y="864655"/>
                    </a:lnTo>
                    <a:lnTo>
                      <a:pt x="0" y="864655"/>
                    </a:lnTo>
                    <a:close/>
                  </a:path>
                </a:pathLst>
              </a:custGeom>
              <a:solidFill>
                <a:srgbClr val="5985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思源黑体 CN Light" panose="020B0300000000000000" pitchFamily="34" charset="-122"/>
                  <a:ea typeface="思源黑体 CN Light" panose="020B0300000000000000" pitchFamily="34" charset="-122"/>
                  <a:cs typeface="+mn-ea"/>
                  <a:sym typeface="+mn-lt"/>
                </a:endParaRPr>
              </a:p>
            </p:txBody>
          </p:sp>
          <p:sp>
            <p:nvSpPr>
              <p:cNvPr id="24" name="îṡľïḍè"/>
              <p:cNvSpPr/>
              <p:nvPr>
                <p:custDataLst>
                  <p:tags r:id="rId5"/>
                </p:custDataLst>
              </p:nvPr>
            </p:nvSpPr>
            <p:spPr>
              <a:xfrm>
                <a:off x="2331501" y="2193544"/>
                <a:ext cx="2006000" cy="864655"/>
              </a:xfrm>
              <a:custGeom>
                <a:avLst/>
                <a:gdLst>
                  <a:gd name="connsiteX0" fmla="*/ 501500 w 2006000"/>
                  <a:gd name="connsiteY0" fmla="*/ 0 h 864655"/>
                  <a:gd name="connsiteX1" fmla="*/ 1504500 w 2006000"/>
                  <a:gd name="connsiteY1" fmla="*/ 0 h 864655"/>
                  <a:gd name="connsiteX2" fmla="*/ 2006000 w 2006000"/>
                  <a:gd name="connsiteY2" fmla="*/ 864655 h 864655"/>
                  <a:gd name="connsiteX3" fmla="*/ 0 w 2006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2006000" h="864655">
                    <a:moveTo>
                      <a:pt x="501500" y="0"/>
                    </a:moveTo>
                    <a:lnTo>
                      <a:pt x="1504500" y="0"/>
                    </a:lnTo>
                    <a:lnTo>
                      <a:pt x="2006000" y="864655"/>
                    </a:lnTo>
                    <a:lnTo>
                      <a:pt x="0" y="864655"/>
                    </a:lnTo>
                    <a:close/>
                  </a:path>
                </a:pathLst>
              </a:custGeom>
              <a:solidFill>
                <a:srgbClr val="5985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5" name="iśḻîďê"/>
              <p:cNvSpPr/>
              <p:nvPr>
                <p:custDataLst>
                  <p:tags r:id="rId6"/>
                </p:custDataLst>
              </p:nvPr>
            </p:nvSpPr>
            <p:spPr>
              <a:xfrm>
                <a:off x="1830001" y="3121699"/>
                <a:ext cx="3009000" cy="864655"/>
              </a:xfrm>
              <a:custGeom>
                <a:avLst/>
                <a:gdLst>
                  <a:gd name="connsiteX0" fmla="*/ 501500 w 3009000"/>
                  <a:gd name="connsiteY0" fmla="*/ 0 h 864655"/>
                  <a:gd name="connsiteX1" fmla="*/ 2507500 w 3009000"/>
                  <a:gd name="connsiteY1" fmla="*/ 0 h 864655"/>
                  <a:gd name="connsiteX2" fmla="*/ 3009000 w 3009000"/>
                  <a:gd name="connsiteY2" fmla="*/ 864655 h 864655"/>
                  <a:gd name="connsiteX3" fmla="*/ 0 w 3009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3009000" h="864655">
                    <a:moveTo>
                      <a:pt x="501500" y="0"/>
                    </a:moveTo>
                    <a:lnTo>
                      <a:pt x="2507500" y="0"/>
                    </a:lnTo>
                    <a:lnTo>
                      <a:pt x="3009000" y="864655"/>
                    </a:lnTo>
                    <a:lnTo>
                      <a:pt x="0" y="864655"/>
                    </a:lnTo>
                    <a:close/>
                  </a:path>
                </a:pathLst>
              </a:custGeom>
              <a:solidFill>
                <a:srgbClr val="5985FF">
                  <a:alpha val="8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6" name="išľiḋé"/>
              <p:cNvSpPr/>
              <p:nvPr>
                <p:custDataLst>
                  <p:tags r:id="rId7"/>
                </p:custDataLst>
              </p:nvPr>
            </p:nvSpPr>
            <p:spPr>
              <a:xfrm>
                <a:off x="1328501" y="4049854"/>
                <a:ext cx="4012000" cy="864655"/>
              </a:xfrm>
              <a:custGeom>
                <a:avLst/>
                <a:gdLst>
                  <a:gd name="connsiteX0" fmla="*/ 501500 w 4012000"/>
                  <a:gd name="connsiteY0" fmla="*/ 0 h 864655"/>
                  <a:gd name="connsiteX1" fmla="*/ 3510500 w 4012000"/>
                  <a:gd name="connsiteY1" fmla="*/ 0 h 864655"/>
                  <a:gd name="connsiteX2" fmla="*/ 4012000 w 4012000"/>
                  <a:gd name="connsiteY2" fmla="*/ 864655 h 864655"/>
                  <a:gd name="connsiteX3" fmla="*/ 0 w 4012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4012000" h="864655">
                    <a:moveTo>
                      <a:pt x="501500" y="0"/>
                    </a:moveTo>
                    <a:lnTo>
                      <a:pt x="3510500" y="0"/>
                    </a:lnTo>
                    <a:lnTo>
                      <a:pt x="4012000" y="864655"/>
                    </a:lnTo>
                    <a:lnTo>
                      <a:pt x="0" y="864655"/>
                    </a:lnTo>
                    <a:close/>
                  </a:path>
                </a:pathLst>
              </a:custGeom>
              <a:solidFill>
                <a:srgbClr val="5985FF">
                  <a:alpha val="6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27" name="íśḷïḓê"/>
              <p:cNvSpPr/>
              <p:nvPr>
                <p:custDataLst>
                  <p:tags r:id="rId8"/>
                </p:custDataLst>
              </p:nvPr>
            </p:nvSpPr>
            <p:spPr>
              <a:xfrm>
                <a:off x="827001" y="4978009"/>
                <a:ext cx="5015000" cy="864655"/>
              </a:xfrm>
              <a:custGeom>
                <a:avLst/>
                <a:gdLst>
                  <a:gd name="connsiteX0" fmla="*/ 501500 w 5015000"/>
                  <a:gd name="connsiteY0" fmla="*/ 0 h 864655"/>
                  <a:gd name="connsiteX1" fmla="*/ 4513500 w 5015000"/>
                  <a:gd name="connsiteY1" fmla="*/ 0 h 864655"/>
                  <a:gd name="connsiteX2" fmla="*/ 5015000 w 5015000"/>
                  <a:gd name="connsiteY2" fmla="*/ 864655 h 864655"/>
                  <a:gd name="connsiteX3" fmla="*/ 0 w 5015000"/>
                  <a:gd name="connsiteY3" fmla="*/ 864655 h 864655"/>
                </a:gdLst>
                <a:ahLst/>
                <a:cxnLst>
                  <a:cxn ang="0">
                    <a:pos x="connsiteX0" y="connsiteY0"/>
                  </a:cxn>
                  <a:cxn ang="0">
                    <a:pos x="connsiteX1" y="connsiteY1"/>
                  </a:cxn>
                  <a:cxn ang="0">
                    <a:pos x="connsiteX2" y="connsiteY2"/>
                  </a:cxn>
                  <a:cxn ang="0">
                    <a:pos x="connsiteX3" y="connsiteY3"/>
                  </a:cxn>
                </a:cxnLst>
                <a:rect l="l" t="t" r="r" b="b"/>
                <a:pathLst>
                  <a:path w="5015000" h="864655">
                    <a:moveTo>
                      <a:pt x="501500" y="0"/>
                    </a:moveTo>
                    <a:lnTo>
                      <a:pt x="4513500" y="0"/>
                    </a:lnTo>
                    <a:lnTo>
                      <a:pt x="5015000" y="864655"/>
                    </a:lnTo>
                    <a:lnTo>
                      <a:pt x="0" y="864655"/>
                    </a:lnTo>
                    <a:close/>
                  </a:path>
                </a:pathLst>
              </a:custGeom>
              <a:solidFill>
                <a:srgbClr val="5985FF">
                  <a:alpha val="4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400" b="1">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grpSp>
          <p:nvGrpSpPr>
            <p:cNvPr id="5" name="组合 4"/>
            <p:cNvGrpSpPr/>
            <p:nvPr/>
          </p:nvGrpSpPr>
          <p:grpSpPr>
            <a:xfrm>
              <a:off x="4557" y="6387"/>
              <a:ext cx="6259" cy="824"/>
              <a:chOff x="7366" y="2060"/>
              <a:chExt cx="6259" cy="825"/>
            </a:xfrm>
          </p:grpSpPr>
          <p:sp>
            <p:nvSpPr>
              <p:cNvPr id="21" name="文本框 6"/>
              <p:cNvSpPr txBox="1"/>
              <p:nvPr>
                <p:custDataLst>
                  <p:tags r:id="rId9"/>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通过APP提供反馈以优化体验，同时注意设备清洁和安全使用。</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2" name="文本框 7"/>
              <p:cNvSpPr txBox="1"/>
              <p:nvPr>
                <p:custDataLst>
                  <p:tags r:id="rId10"/>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反馈与维护</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6" name="组合 5"/>
            <p:cNvGrpSpPr/>
            <p:nvPr/>
          </p:nvGrpSpPr>
          <p:grpSpPr>
            <a:xfrm>
              <a:off x="5231" y="5309"/>
              <a:ext cx="6259" cy="824"/>
              <a:chOff x="7366" y="2060"/>
              <a:chExt cx="6259" cy="825"/>
            </a:xfrm>
          </p:grpSpPr>
          <p:sp>
            <p:nvSpPr>
              <p:cNvPr id="19" name="文本框 6"/>
              <p:cNvSpPr txBox="1"/>
              <p:nvPr>
                <p:custDataLst>
                  <p:tags r:id="rId11"/>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在APP中添加多个设备并进行统一或切换控制。</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20" name="文本框 7"/>
              <p:cNvSpPr txBox="1"/>
              <p:nvPr>
                <p:custDataLst>
                  <p:tags r:id="rId12"/>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多机管理</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8" name="组合 7"/>
            <p:cNvGrpSpPr/>
            <p:nvPr/>
          </p:nvGrpSpPr>
          <p:grpSpPr>
            <a:xfrm>
              <a:off x="6001" y="4232"/>
              <a:ext cx="6259" cy="824"/>
              <a:chOff x="7366" y="2060"/>
              <a:chExt cx="6259" cy="825"/>
            </a:xfrm>
          </p:grpSpPr>
          <p:sp>
            <p:nvSpPr>
              <p:cNvPr id="16" name="文本框 6"/>
              <p:cNvSpPr txBox="1"/>
              <p:nvPr>
                <p:custDataLst>
                  <p:tags r:id="rId13"/>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利用手动控制、定时功能和环境感知进行智能管理。</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7" name="文本框 7"/>
              <p:cNvSpPr txBox="1"/>
              <p:nvPr>
                <p:custDataLst>
                  <p:tags r:id="rId14"/>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智能操作</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9" name="组合 8"/>
            <p:cNvGrpSpPr/>
            <p:nvPr/>
          </p:nvGrpSpPr>
          <p:grpSpPr>
            <a:xfrm>
              <a:off x="6692" y="3153"/>
              <a:ext cx="6259" cy="824"/>
              <a:chOff x="7366" y="2060"/>
              <a:chExt cx="6259" cy="825"/>
            </a:xfrm>
          </p:grpSpPr>
          <p:sp>
            <p:nvSpPr>
              <p:cNvPr id="13" name="文本框 6"/>
              <p:cNvSpPr txBox="1"/>
              <p:nvPr>
                <p:custDataLst>
                  <p:tags r:id="rId15"/>
                </p:custDataLst>
              </p:nvPr>
            </p:nvSpPr>
            <p:spPr>
              <a:xfrm>
                <a:off x="7366" y="2427"/>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通过APP将设备与手机连接，并进行个性化设定。</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4" name="文本框 7"/>
              <p:cNvSpPr txBox="1"/>
              <p:nvPr>
                <p:custDataLst>
                  <p:tags r:id="rId16"/>
                </p:custDataLst>
              </p:nvPr>
            </p:nvSpPr>
            <p:spPr>
              <a:xfrm>
                <a:off x="7366" y="2060"/>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连接与设置</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nvGrpSpPr>
            <p:cNvPr id="10" name="组合 9"/>
            <p:cNvGrpSpPr/>
            <p:nvPr/>
          </p:nvGrpSpPr>
          <p:grpSpPr>
            <a:xfrm>
              <a:off x="7313" y="2073"/>
              <a:ext cx="6259" cy="825"/>
              <a:chOff x="7184" y="2059"/>
              <a:chExt cx="6259" cy="825"/>
            </a:xfrm>
          </p:grpSpPr>
          <p:sp>
            <p:nvSpPr>
              <p:cNvPr id="11" name="文本框 6"/>
              <p:cNvSpPr txBox="1"/>
              <p:nvPr>
                <p:custDataLst>
                  <p:tags r:id="rId17"/>
                </p:custDataLst>
              </p:nvPr>
            </p:nvSpPr>
            <p:spPr>
              <a:xfrm>
                <a:off x="7184" y="2426"/>
                <a:ext cx="6259" cy="458"/>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30000"/>
                  </a:lnSpc>
                </a:pPr>
                <a:r>
                  <a:rPr lang="zh-CN" altLang="en-US" sz="1400" dirty="0">
                    <a:latin typeface="思源黑体 CN Light" panose="020B0300000000000000" pitchFamily="34" charset="-122"/>
                    <a:ea typeface="思源黑体 CN Light" panose="020B0300000000000000" pitchFamily="34" charset="-122"/>
                    <a:sym typeface="+mn-ea"/>
                  </a:rPr>
                  <a:t>开启设备电源并下载APP完成注册。</a:t>
                </a:r>
                <a:endParaRPr lang="zh-CN" altLang="en-US" sz="1400" dirty="0">
                  <a:latin typeface="思源黑体 CN Light" panose="020B0300000000000000" pitchFamily="34" charset="-122"/>
                  <a:ea typeface="思源黑体 CN Light" panose="020B0300000000000000" pitchFamily="34" charset="-122"/>
                  <a:sym typeface="+mn-ea"/>
                </a:endParaRPr>
              </a:p>
            </p:txBody>
          </p:sp>
          <p:sp>
            <p:nvSpPr>
              <p:cNvPr id="12" name="文本框 7"/>
              <p:cNvSpPr txBox="1"/>
              <p:nvPr>
                <p:custDataLst>
                  <p:tags r:id="rId18"/>
                </p:custDataLst>
              </p:nvPr>
            </p:nvSpPr>
            <p:spPr>
              <a:xfrm>
                <a:off x="7184" y="2059"/>
                <a:ext cx="2756" cy="3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90000"/>
                  </a:lnSpc>
                </a:pPr>
                <a:r>
                  <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开机与安装</a:t>
                </a: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grpSp>
      </p:grpSp>
      <p:sp>
        <p:nvSpPr>
          <p:cNvPr id="28" name="文本框 27"/>
          <p:cNvSpPr txBox="1"/>
          <p:nvPr/>
        </p:nvSpPr>
        <p:spPr>
          <a:xfrm>
            <a:off x="2188845" y="184340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产品初始化与连接</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29" name="文本框 28"/>
          <p:cNvSpPr txBox="1"/>
          <p:nvPr/>
        </p:nvSpPr>
        <p:spPr>
          <a:xfrm>
            <a:off x="2366645" y="2743200"/>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个性化设置</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0" name="文本框 29"/>
          <p:cNvSpPr txBox="1"/>
          <p:nvPr/>
        </p:nvSpPr>
        <p:spPr>
          <a:xfrm>
            <a:off x="2366645" y="364172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智能控制</a:t>
            </a:r>
            <a:endPar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1" name="文本框 30"/>
          <p:cNvSpPr txBox="1"/>
          <p:nvPr/>
        </p:nvSpPr>
        <p:spPr>
          <a:xfrm>
            <a:off x="2188210" y="4477385"/>
            <a:ext cx="2049780"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a:t>
            </a:r>
            <a:r>
              <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rPr>
              <a:t> 多设备管理</a:t>
            </a:r>
            <a:endPar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
        <p:nvSpPr>
          <p:cNvPr id="32" name="文本框 31"/>
          <p:cNvSpPr txBox="1"/>
          <p:nvPr/>
        </p:nvSpPr>
        <p:spPr>
          <a:xfrm>
            <a:off x="2733040" y="5373370"/>
            <a:ext cx="1316355" cy="431800"/>
          </a:xfrm>
          <a:prstGeom prst="rect">
            <a:avLst/>
          </a:prstGeom>
          <a:noFill/>
          <a:ln>
            <a:noFill/>
          </a:ln>
        </p:spPr>
        <p:txBody>
          <a:bodyPr wrap="square" lIns="91425" tIns="45700" rIns="91425" bIns="45700" anchor="t" anchorCtr="0">
            <a:noAutofit/>
          </a:bodyPr>
          <a:p>
            <a:pPr marR="0" lvl="0" indent="0" algn="l" rtl="0">
              <a:lnSpc>
                <a:spcPct val="150000"/>
              </a:lnSpc>
              <a:spcBef>
                <a:spcPts val="0"/>
              </a:spcBef>
              <a:spcAft>
                <a:spcPts val="0"/>
              </a:spcAft>
              <a:buClr>
                <a:schemeClr val="lt1"/>
              </a:buClr>
              <a:buSzPts val="1400"/>
              <a:buFont typeface="Arial" panose="020B0604020202020204"/>
              <a:buNone/>
            </a:pPr>
            <a:r>
              <a:rPr lang="en-US" alt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rPr>
              <a:t>    </a:t>
            </a:r>
            <a:r>
              <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rPr>
              <a:t>反馈</a:t>
            </a:r>
            <a:endParaRPr lang="en-US" altLang="en-US" b="0" i="0">
              <a:solidFill>
                <a:schemeClr val="tx1"/>
              </a:solidFill>
              <a:latin typeface="微软雅黑" panose="020B0503020204020204" charset="-122"/>
              <a:ea typeface="微软雅黑" panose="020B0503020204020204" charset="-122"/>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9348" y="245345"/>
            <a:ext cx="3780161" cy="810999"/>
            <a:chOff x="1606828" y="2497226"/>
            <a:chExt cx="3780161" cy="810999"/>
          </a:xfrm>
        </p:grpSpPr>
        <p:sp>
          <p:nvSpPr>
            <p:cNvPr id="3" name="Rectangle 7"/>
            <p:cNvSpPr>
              <a:spLocks noChangeArrowheads="1"/>
            </p:cNvSpPr>
            <p:nvPr>
              <p:custDataLst>
                <p:tags r:id="rId1"/>
              </p:custDataLst>
            </p:nvPr>
          </p:nvSpPr>
          <p:spPr bwMode="auto">
            <a:xfrm>
              <a:off x="2700412" y="2653683"/>
              <a:ext cx="2686577" cy="498084"/>
            </a:xfrm>
            <a:prstGeom prst="rect">
              <a:avLst/>
            </a:prstGeom>
            <a:noFill/>
            <a:ln w="9525">
              <a:noFill/>
              <a:miter lim="800000"/>
            </a:ln>
          </p:spPr>
          <p:txBody>
            <a:bodyPr wrap="square" lIns="68580" tIns="34290" rIns="68580" bIns="34290">
              <a:spAutoFit/>
            </a:bodyPr>
            <a:lstStyle/>
            <a:p>
              <a:pPr>
                <a:lnSpc>
                  <a:spcPct val="100000"/>
                </a:lnSpc>
                <a:defRPr/>
              </a:pPr>
              <a:r>
                <a:rPr lang="zh-CN" altLang="en-US" sz="28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产品系列展示</a:t>
              </a:r>
              <a:endParaRPr lang="zh-CN" altLang="en-US" sz="28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7" name="椭圆 6"/>
            <p:cNvSpPr/>
            <p:nvPr>
              <p:custDataLst>
                <p:tags r:id="rId2"/>
              </p:custDataLst>
            </p:nvPr>
          </p:nvSpPr>
          <p:spPr>
            <a:xfrm>
              <a:off x="1649725" y="2497226"/>
              <a:ext cx="810756" cy="810999"/>
            </a:xfrm>
            <a:prstGeom prst="ellipse">
              <a:avLst/>
            </a:prstGeom>
            <a:solidFill>
              <a:srgbClr val="4DA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文本框 14"/>
            <p:cNvSpPr txBox="1"/>
            <p:nvPr>
              <p:custDataLst>
                <p:tags r:id="rId3"/>
              </p:custDataLst>
            </p:nvPr>
          </p:nvSpPr>
          <p:spPr>
            <a:xfrm>
              <a:off x="1606828" y="2641689"/>
              <a:ext cx="895120" cy="521970"/>
            </a:xfrm>
            <a:prstGeom prst="rect">
              <a:avLst/>
            </a:prstGeom>
            <a:noFill/>
          </p:spPr>
          <p:txBody>
            <a:bodyPr wrap="square" rtlCol="0">
              <a:spAutoFit/>
            </a:bodyPr>
            <a:lstStyle/>
            <a:p>
              <a:pPr algn="ctr"/>
              <a:r>
                <a:rPr lang="en-US" altLang="zh-CN" sz="2800">
                  <a:solidFill>
                    <a:schemeClr val="bg1"/>
                  </a:solidFill>
                  <a:latin typeface="思源黑体 CN Bold" charset="0"/>
                  <a:ea typeface="思源黑体 CN Bold" charset="0"/>
                  <a:cs typeface="思源黑体 CN Light" panose="020B0300000000000000" pitchFamily="34" charset="-122"/>
                </a:rPr>
                <a:t>1.2</a:t>
              </a:r>
              <a:endParaRPr lang="en-US" altLang="zh-CN" sz="2800">
                <a:solidFill>
                  <a:schemeClr val="bg1"/>
                </a:solidFill>
                <a:latin typeface="思源黑体 CN Bold" charset="0"/>
                <a:ea typeface="思源黑体 CN Bold" charset="0"/>
                <a:cs typeface="思源黑体 CN Light" panose="020B0300000000000000" pitchFamily="34" charset="-122"/>
              </a:endParaRPr>
            </a:p>
          </p:txBody>
        </p:sp>
      </p:grpSp>
      <p:grpSp>
        <p:nvGrpSpPr>
          <p:cNvPr id="31" name="组合 30"/>
          <p:cNvGrpSpPr/>
          <p:nvPr/>
        </p:nvGrpSpPr>
        <p:grpSpPr>
          <a:xfrm>
            <a:off x="833570" y="2444900"/>
            <a:ext cx="2830484" cy="4647152"/>
            <a:chOff x="885908" y="1477327"/>
            <a:chExt cx="2830484" cy="4647152"/>
          </a:xfrm>
        </p:grpSpPr>
        <p:sp>
          <p:nvSpPr>
            <p:cNvPr id="30" name="圆角矩形 3"/>
            <p:cNvSpPr/>
            <p:nvPr>
              <p:custDataLst>
                <p:tags r:id="rId4"/>
              </p:custDataLst>
            </p:nvPr>
          </p:nvSpPr>
          <p:spPr>
            <a:xfrm>
              <a:off x="920079" y="2477674"/>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8" name="组合 7"/>
            <p:cNvGrpSpPr/>
            <p:nvPr/>
          </p:nvGrpSpPr>
          <p:grpSpPr>
            <a:xfrm rot="0">
              <a:off x="885908" y="1477327"/>
              <a:ext cx="2534285" cy="4153260"/>
              <a:chOff x="936847" y="1580323"/>
              <a:chExt cx="2534285" cy="4153260"/>
            </a:xfrm>
          </p:grpSpPr>
          <p:sp>
            <p:nvSpPr>
              <p:cNvPr id="6" name="椭圆 5"/>
              <p:cNvSpPr/>
              <p:nvPr/>
            </p:nvSpPr>
            <p:spPr>
              <a:xfrm>
                <a:off x="936847" y="1580323"/>
                <a:ext cx="2369820" cy="203898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5" name="组合 4"/>
              <p:cNvGrpSpPr/>
              <p:nvPr/>
            </p:nvGrpSpPr>
            <p:grpSpPr>
              <a:xfrm>
                <a:off x="1067022" y="3263324"/>
                <a:ext cx="2404110" cy="2470259"/>
                <a:chOff x="939449" y="3660366"/>
                <a:chExt cx="2404110" cy="2470259"/>
              </a:xfrm>
            </p:grpSpPr>
            <p:sp>
              <p:nvSpPr>
                <p:cNvPr id="2" name="Rectangle 30"/>
                <p:cNvSpPr/>
                <p:nvPr>
                  <p:custDataLst>
                    <p:tags r:id="rId5"/>
                  </p:custDataLst>
                </p:nvPr>
              </p:nvSpPr>
              <p:spPr>
                <a:xfrm>
                  <a:off x="1140109" y="3660366"/>
                  <a:ext cx="220345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精密电路板设计</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 name="Rectangle 29"/>
                <p:cNvSpPr/>
                <p:nvPr>
                  <p:custDataLst>
                    <p:tags r:id="rId6"/>
                  </p:custDataLst>
                </p:nvPr>
              </p:nvSpPr>
              <p:spPr>
                <a:xfrm>
                  <a:off x="939449" y="4472531"/>
                  <a:ext cx="2404110" cy="1658094"/>
                </a:xfrm>
                <a:prstGeom prst="rect">
                  <a:avLst/>
                </a:prstGeom>
              </p:spPr>
              <p:txBody>
                <a:bodyPr wrap="square">
                  <a:spAutoFit/>
                </a:bodyPr>
                <a:lstStyle/>
                <a:p>
                  <a:pPr algn="ctr">
                    <a:lnSpc>
                      <a:spcPct val="130000"/>
                    </a:lnSpc>
                  </a:pPr>
                  <a:r>
                    <a:rPr lang="zh-CN" altLang="en-US" dirty="0">
                      <a:latin typeface="思源黑体 CN Light" panose="020B0300000000000000" pitchFamily="34" charset="-122"/>
                      <a:ea typeface="思源黑体 CN Light" panose="020B0300000000000000" pitchFamily="34" charset="-122"/>
                      <a:sym typeface="+mn-ea"/>
                    </a:rPr>
                    <a:t>个性化香氛控制设备的详细PCB布线图，显示了电子元件和线路的精确布局。</a:t>
                  </a:r>
                  <a:endParaRPr lang="zh-CN" altLang="en-US" dirty="0">
                    <a:latin typeface="思源黑体 CN Light" panose="020B0300000000000000" pitchFamily="34" charset="-122"/>
                    <a:ea typeface="思源黑体 CN Light" panose="020B0300000000000000" pitchFamily="34" charset="-122"/>
                    <a:sym typeface="+mn-ea"/>
                  </a:endParaRPr>
                </a:p>
                <a:p>
                  <a:pPr algn="ctr">
                    <a:lnSpc>
                      <a:spcPct val="130000"/>
                    </a:lnSpc>
                  </a:pPr>
                  <a:endPar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ea"/>
                    <a:sym typeface="+mn-ea"/>
                  </a:endParaRPr>
                </a:p>
              </p:txBody>
            </p:sp>
          </p:grpSp>
        </p:grpSp>
      </p:grpSp>
      <p:grpSp>
        <p:nvGrpSpPr>
          <p:cNvPr id="32" name="组合 31"/>
          <p:cNvGrpSpPr/>
          <p:nvPr/>
        </p:nvGrpSpPr>
        <p:grpSpPr>
          <a:xfrm>
            <a:off x="4697845" y="1158901"/>
            <a:ext cx="2796313" cy="4954492"/>
            <a:chOff x="885789" y="1477327"/>
            <a:chExt cx="2796313" cy="4954492"/>
          </a:xfrm>
        </p:grpSpPr>
        <p:sp>
          <p:nvSpPr>
            <p:cNvPr id="33" name="圆角矩形 3"/>
            <p:cNvSpPr/>
            <p:nvPr>
              <p:custDataLst>
                <p:tags r:id="rId7"/>
              </p:custDataLst>
            </p:nvPr>
          </p:nvSpPr>
          <p:spPr>
            <a:xfrm>
              <a:off x="885789" y="2785014"/>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35" name="组合 34"/>
            <p:cNvGrpSpPr/>
            <p:nvPr/>
          </p:nvGrpSpPr>
          <p:grpSpPr>
            <a:xfrm rot="0">
              <a:off x="1217041" y="1477327"/>
              <a:ext cx="2038861" cy="4660733"/>
              <a:chOff x="1267980" y="1580323"/>
              <a:chExt cx="2038861" cy="4660733"/>
            </a:xfrm>
          </p:grpSpPr>
          <p:sp>
            <p:nvSpPr>
              <p:cNvPr id="37" name="椭圆 36"/>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38" name="组合 37"/>
              <p:cNvGrpSpPr/>
              <p:nvPr/>
            </p:nvGrpSpPr>
            <p:grpSpPr>
              <a:xfrm>
                <a:off x="1315942" y="3702109"/>
                <a:ext cx="1943909" cy="2538947"/>
                <a:chOff x="1188369" y="4099151"/>
                <a:chExt cx="1943909" cy="2538947"/>
              </a:xfrm>
            </p:grpSpPr>
            <p:sp>
              <p:nvSpPr>
                <p:cNvPr id="39" name="Rectangle 30"/>
                <p:cNvSpPr/>
                <p:nvPr>
                  <p:custDataLst>
                    <p:tags r:id="rId8"/>
                  </p:custDataLst>
                </p:nvPr>
              </p:nvSpPr>
              <p:spPr>
                <a:xfrm>
                  <a:off x="1382882" y="4099151"/>
                  <a:ext cx="1648861" cy="520850"/>
                </a:xfrm>
                <a:prstGeom prst="roundRect">
                  <a:avLst>
                    <a:gd name="adj" fmla="val 50000"/>
                  </a:avLst>
                </a:prstGeom>
                <a:solidFill>
                  <a:schemeClr val="accent1"/>
                </a:solidFill>
              </p:spPr>
              <p:txBody>
                <a:bodyPr wrap="square">
                  <a:spAutoFit/>
                </a:bodyPr>
                <a:lstStyle/>
                <a:p>
                  <a:pPr algn="ctr">
                    <a:lnSpc>
                      <a:spcPct val="100000"/>
                    </a:lnSpc>
                  </a:pPr>
                  <a:r>
                    <a:rPr lang="en-US" altLang="zh-CN"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EDA</a:t>
                  </a:r>
                  <a:r>
                    <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原理图</a:t>
                  </a:r>
                  <a:endParaRPr lang="zh-CN" altLang="en-US"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0" name="Rectangle 29"/>
                <p:cNvSpPr/>
                <p:nvPr>
                  <p:custDataLst>
                    <p:tags r:id="rId9"/>
                  </p:custDataLst>
                </p:nvPr>
              </p:nvSpPr>
              <p:spPr>
                <a:xfrm>
                  <a:off x="1188369" y="4946458"/>
                  <a:ext cx="1943909" cy="1691640"/>
                </a:xfrm>
                <a:prstGeom prst="rect">
                  <a:avLst/>
                </a:prstGeom>
              </p:spPr>
              <p:txBody>
                <a:bodyPr wrap="square">
                  <a:spAutoFit/>
                </a:bodyPr>
                <a:lstStyle/>
                <a:p>
                  <a:pPr algn="ctr">
                    <a:lnSpc>
                      <a:spcPct val="130000"/>
                    </a:lnSpc>
                  </a:pPr>
                  <a:r>
                    <a:rPr lang="zh-CN" altLang="en-US" sz="2000" dirty="0">
                      <a:latin typeface="思源黑体 CN Light" panose="020B0300000000000000" pitchFamily="34" charset="-122"/>
                      <a:ea typeface="思源黑体 CN Light" panose="020B0300000000000000" pitchFamily="34" charset="-122"/>
                      <a:sym typeface="+mn-ea"/>
                    </a:rPr>
                    <a:t>使用嘉立创</a:t>
                  </a:r>
                  <a:r>
                    <a:rPr lang="en-US" altLang="zh-CN" sz="2000" dirty="0">
                      <a:latin typeface="思源黑体 CN Light" panose="020B0300000000000000" pitchFamily="34" charset="-122"/>
                      <a:ea typeface="思源黑体 CN Light" panose="020B0300000000000000" pitchFamily="34" charset="-122"/>
                      <a:sym typeface="+mn-ea"/>
                    </a:rPr>
                    <a:t>EDA</a:t>
                  </a:r>
                  <a:r>
                    <a:rPr lang="zh-CN" altLang="en-US" sz="2000" dirty="0">
                      <a:latin typeface="思源黑体 CN Light" panose="020B0300000000000000" pitchFamily="34" charset="-122"/>
                      <a:ea typeface="思源黑体 CN Light" panose="020B0300000000000000" pitchFamily="34" charset="-122"/>
                      <a:sym typeface="+mn-ea"/>
                    </a:rPr>
                    <a:t>软件绘制的设备电路的详细原理图</a:t>
                  </a:r>
                  <a:endParaRPr lang="zh-CN" altLang="en-US" sz="2000" dirty="0">
                    <a:latin typeface="思源黑体 CN Light" panose="020B0300000000000000" pitchFamily="34" charset="-122"/>
                    <a:ea typeface="思源黑体 CN Light" panose="020B0300000000000000" pitchFamily="34" charset="-122"/>
                    <a:sym typeface="+mn-ea"/>
                  </a:endParaRPr>
                </a:p>
              </p:txBody>
            </p:sp>
          </p:grpSp>
        </p:grpSp>
      </p:grpSp>
      <p:grpSp>
        <p:nvGrpSpPr>
          <p:cNvPr id="41" name="组合 40"/>
          <p:cNvGrpSpPr/>
          <p:nvPr/>
        </p:nvGrpSpPr>
        <p:grpSpPr>
          <a:xfrm>
            <a:off x="8413648" y="1762275"/>
            <a:ext cx="2796659" cy="4375401"/>
            <a:chOff x="885789" y="1477327"/>
            <a:chExt cx="2796659" cy="4375401"/>
          </a:xfrm>
        </p:grpSpPr>
        <p:sp>
          <p:nvSpPr>
            <p:cNvPr id="42" name="圆角矩形 3"/>
            <p:cNvSpPr/>
            <p:nvPr>
              <p:custDataLst>
                <p:tags r:id="rId10"/>
              </p:custDataLst>
            </p:nvPr>
          </p:nvSpPr>
          <p:spPr>
            <a:xfrm>
              <a:off x="885789" y="2181129"/>
              <a:ext cx="2796313" cy="3646805"/>
            </a:xfrm>
            <a:prstGeom prst="roundRect">
              <a:avLst>
                <a:gd name="adj" fmla="val 5241"/>
              </a:avLst>
            </a:prstGeom>
            <a:solidFill>
              <a:schemeClr val="bg1"/>
            </a:solidFill>
            <a:ln w="12700">
              <a:noFill/>
            </a:ln>
            <a:effectLst>
              <a:outerShdw blurRad="2921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grpSp>
          <p:nvGrpSpPr>
            <p:cNvPr id="44" name="组合 43"/>
            <p:cNvGrpSpPr/>
            <p:nvPr/>
          </p:nvGrpSpPr>
          <p:grpSpPr>
            <a:xfrm rot="0">
              <a:off x="885908" y="1477327"/>
              <a:ext cx="2796540" cy="4375401"/>
              <a:chOff x="936847" y="1580323"/>
              <a:chExt cx="2796540" cy="4375401"/>
            </a:xfrm>
          </p:grpSpPr>
          <p:sp>
            <p:nvSpPr>
              <p:cNvPr id="46" name="椭圆 45"/>
              <p:cNvSpPr/>
              <p:nvPr/>
            </p:nvSpPr>
            <p:spPr>
              <a:xfrm>
                <a:off x="1267980" y="1580323"/>
                <a:ext cx="2038861" cy="20388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47" name="组合 46"/>
              <p:cNvGrpSpPr/>
              <p:nvPr/>
            </p:nvGrpSpPr>
            <p:grpSpPr>
              <a:xfrm>
                <a:off x="936847" y="3263324"/>
                <a:ext cx="2796540" cy="2692400"/>
                <a:chOff x="809274" y="3660366"/>
                <a:chExt cx="2796540" cy="2692400"/>
              </a:xfrm>
            </p:grpSpPr>
            <p:sp>
              <p:nvSpPr>
                <p:cNvPr id="48" name="Rectangle 30"/>
                <p:cNvSpPr/>
                <p:nvPr>
                  <p:custDataLst>
                    <p:tags r:id="rId11"/>
                  </p:custDataLst>
                </p:nvPr>
              </p:nvSpPr>
              <p:spPr>
                <a:xfrm>
                  <a:off x="809909" y="3660366"/>
                  <a:ext cx="2795270" cy="553576"/>
                </a:xfrm>
                <a:prstGeom prst="roundRect">
                  <a:avLst>
                    <a:gd name="adj" fmla="val 50000"/>
                  </a:avLst>
                </a:prstGeom>
                <a:solidFill>
                  <a:schemeClr val="accent1"/>
                </a:solidFill>
              </p:spPr>
              <p:txBody>
                <a:bodyPr wrap="square">
                  <a:spAutoFit/>
                </a:bodyPr>
                <a:lstStyle/>
                <a:p>
                  <a:pPr algn="ctr">
                    <a:lnSpc>
                      <a:spcPct val="100000"/>
                    </a:lnSpc>
                  </a:pPr>
                  <a:r>
                    <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设备功能模块图解</a:t>
                  </a:r>
                  <a:endParaRPr lang="zh-CN" altLang="en-US"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sp>
              <p:nvSpPr>
                <p:cNvPr id="49" name="Rectangle 29"/>
                <p:cNvSpPr/>
                <p:nvPr>
                  <p:custDataLst>
                    <p:tags r:id="rId12"/>
                  </p:custDataLst>
                </p:nvPr>
              </p:nvSpPr>
              <p:spPr>
                <a:xfrm>
                  <a:off x="809274" y="4342991"/>
                  <a:ext cx="2796540" cy="2009775"/>
                </a:xfrm>
                <a:prstGeom prst="rect">
                  <a:avLst/>
                </a:prstGeom>
              </p:spPr>
              <p:txBody>
                <a:bodyPr wrap="square">
                  <a:spAutoFit/>
                </a:bodyPr>
                <a:lstStyle/>
                <a:p>
                  <a:pPr algn="ctr">
                    <a:lnSpc>
                      <a:spcPct val="130000"/>
                    </a:lnSpc>
                  </a:pPr>
                  <a:r>
                    <a:rPr lang="zh-CN" altLang="en-US" sz="2400" dirty="0">
                      <a:latin typeface="思源黑体 CN Light" panose="020B0300000000000000" pitchFamily="34" charset="-122"/>
                      <a:ea typeface="思源黑体 CN Light" panose="020B0300000000000000" pitchFamily="34" charset="-122"/>
                      <a:sym typeface="+mn-ea"/>
                    </a:rPr>
                    <a:t>描绘了构成个性化香氛控制设备的各个功能模块及其相互连接关系。</a:t>
                  </a:r>
                  <a:endParaRPr lang="zh-CN" altLang="en-US" sz="2400" dirty="0">
                    <a:latin typeface="思源黑体 CN Light" panose="020B0300000000000000" pitchFamily="34" charset="-122"/>
                    <a:ea typeface="思源黑体 CN Light" panose="020B0300000000000000" pitchFamily="34" charset="-122"/>
                    <a:sym typeface="+mn-ea"/>
                  </a:endParaRPr>
                </a:p>
              </p:txBody>
            </p:sp>
          </p:grpSp>
        </p:grpSp>
      </p:grpSp>
      <p:pic>
        <p:nvPicPr>
          <p:cNvPr id="9" name="图片 8" descr="700c549175bf0137403701bdcafe989"/>
          <p:cNvPicPr>
            <a:picLocks noChangeAspect="1"/>
          </p:cNvPicPr>
          <p:nvPr/>
        </p:nvPicPr>
        <p:blipFill>
          <a:blip r:embed="rId13">
            <a:clrChange>
              <a:clrFrom>
                <a:srgbClr val="000000">
                  <a:alpha val="100000"/>
                </a:srgbClr>
              </a:clrFrom>
              <a:clrTo>
                <a:srgbClr val="000000">
                  <a:alpha val="100000"/>
                  <a:alpha val="0"/>
                </a:srgbClr>
              </a:clrTo>
            </a:clrChange>
          </a:blip>
          <a:stretch>
            <a:fillRect/>
          </a:stretch>
        </p:blipFill>
        <p:spPr>
          <a:xfrm>
            <a:off x="-54610" y="677545"/>
            <a:ext cx="4276090" cy="3806190"/>
          </a:xfrm>
          <a:prstGeom prst="rect">
            <a:avLst/>
          </a:prstGeom>
        </p:spPr>
      </p:pic>
      <p:pic>
        <p:nvPicPr>
          <p:cNvPr id="10" name="图片 9" descr="b0163792f7ea535f2e321eb414b03a1"/>
          <p:cNvPicPr>
            <a:picLocks noChangeAspect="1"/>
          </p:cNvPicPr>
          <p:nvPr/>
        </p:nvPicPr>
        <p:blipFill>
          <a:blip r:embed="rId14"/>
          <a:srcRect l="1510" t="30892" r="-1510" b="4189"/>
          <a:stretch>
            <a:fillRect/>
          </a:stretch>
        </p:blipFill>
        <p:spPr>
          <a:xfrm>
            <a:off x="3932555" y="-219075"/>
            <a:ext cx="4104640" cy="3174365"/>
          </a:xfrm>
          <a:prstGeom prst="rect">
            <a:avLst/>
          </a:prstGeom>
        </p:spPr>
      </p:pic>
      <p:pic>
        <p:nvPicPr>
          <p:cNvPr id="11" name="图片 10" descr="5015ddac10261edb576cf296fb0d548"/>
          <p:cNvPicPr>
            <a:picLocks noChangeAspect="1"/>
          </p:cNvPicPr>
          <p:nvPr/>
        </p:nvPicPr>
        <p:blipFill>
          <a:blip r:embed="rId15"/>
          <a:stretch>
            <a:fillRect/>
          </a:stretch>
        </p:blipFill>
        <p:spPr>
          <a:xfrm>
            <a:off x="8037195" y="244475"/>
            <a:ext cx="4192905" cy="3035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 y="-10608"/>
            <a:ext cx="2622882" cy="2026031"/>
          </a:xfrm>
          <a:custGeom>
            <a:avLst/>
            <a:gdLst>
              <a:gd name="connsiteX0" fmla="*/ 0 w 2622882"/>
              <a:gd name="connsiteY0" fmla="*/ 0 h 2026031"/>
              <a:gd name="connsiteX1" fmla="*/ 2617480 w 2622882"/>
              <a:gd name="connsiteY1" fmla="*/ 0 h 2026031"/>
              <a:gd name="connsiteX2" fmla="*/ 2622882 w 2622882"/>
              <a:gd name="connsiteY2" fmla="*/ 106994 h 2026031"/>
              <a:gd name="connsiteX3" fmla="*/ 703845 w 2622882"/>
              <a:gd name="connsiteY3" fmla="*/ 2026031 h 2026031"/>
              <a:gd name="connsiteX4" fmla="*/ 133182 w 2622882"/>
              <a:gd name="connsiteY4" fmla="*/ 1939755 h 2026031"/>
              <a:gd name="connsiteX5" fmla="*/ 0 w 2622882"/>
              <a:gd name="connsiteY5" fmla="*/ 1891010 h 20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882" h="2026031">
                <a:moveTo>
                  <a:pt x="0" y="0"/>
                </a:moveTo>
                <a:lnTo>
                  <a:pt x="2617480" y="0"/>
                </a:lnTo>
                <a:lnTo>
                  <a:pt x="2622882" y="106994"/>
                </a:lnTo>
                <a:cubicBezTo>
                  <a:pt x="2622882" y="1166849"/>
                  <a:pt x="1763700" y="2026031"/>
                  <a:pt x="703845" y="2026031"/>
                </a:cubicBezTo>
                <a:cubicBezTo>
                  <a:pt x="505123" y="2026031"/>
                  <a:pt x="313455" y="1995826"/>
                  <a:pt x="133182" y="1939755"/>
                </a:cubicBezTo>
                <a:lnTo>
                  <a:pt x="0" y="1891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 name="任意多边形: 形状 2"/>
          <p:cNvSpPr/>
          <p:nvPr/>
        </p:nvSpPr>
        <p:spPr>
          <a:xfrm>
            <a:off x="9410700" y="-10609"/>
            <a:ext cx="2819024" cy="2824126"/>
          </a:xfrm>
          <a:custGeom>
            <a:avLst/>
            <a:gdLst>
              <a:gd name="connsiteX0" fmla="*/ 226975 w 2819024"/>
              <a:gd name="connsiteY0" fmla="*/ 0 h 2824126"/>
              <a:gd name="connsiteX1" fmla="*/ 2819024 w 2819024"/>
              <a:gd name="connsiteY1" fmla="*/ 0 h 2824126"/>
              <a:gd name="connsiteX2" fmla="*/ 2819024 w 2819024"/>
              <a:gd name="connsiteY2" fmla="*/ 2599610 h 2824126"/>
              <a:gd name="connsiteX3" fmla="*/ 2666013 w 2819024"/>
              <a:gd name="connsiteY3" fmla="*/ 2673319 h 2824126"/>
              <a:gd name="connsiteX4" fmla="*/ 1919037 w 2819024"/>
              <a:gd name="connsiteY4" fmla="*/ 2824126 h 2824126"/>
              <a:gd name="connsiteX5" fmla="*/ 0 w 2819024"/>
              <a:gd name="connsiteY5" fmla="*/ 905089 h 2824126"/>
              <a:gd name="connsiteX6" fmla="*/ 150808 w 2819024"/>
              <a:gd name="connsiteY6" fmla="*/ 158113 h 28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024" h="2824126">
                <a:moveTo>
                  <a:pt x="226975" y="0"/>
                </a:moveTo>
                <a:lnTo>
                  <a:pt x="2819024" y="0"/>
                </a:lnTo>
                <a:lnTo>
                  <a:pt x="2819024" y="2599610"/>
                </a:lnTo>
                <a:lnTo>
                  <a:pt x="2666013" y="2673319"/>
                </a:lnTo>
                <a:cubicBezTo>
                  <a:pt x="2436423" y="2770427"/>
                  <a:pt x="2184001" y="2824126"/>
                  <a:pt x="1919037" y="2824126"/>
                </a:cubicBezTo>
                <a:cubicBezTo>
                  <a:pt x="859182" y="2824126"/>
                  <a:pt x="0" y="1964944"/>
                  <a:pt x="0" y="905089"/>
                </a:cubicBezTo>
                <a:cubicBezTo>
                  <a:pt x="0" y="640125"/>
                  <a:pt x="53699" y="387704"/>
                  <a:pt x="150808" y="158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矩形: 圆角 3"/>
          <p:cNvSpPr/>
          <p:nvPr/>
        </p:nvSpPr>
        <p:spPr>
          <a:xfrm>
            <a:off x="522472" y="946551"/>
            <a:ext cx="11147056" cy="4964899"/>
          </a:xfrm>
          <a:prstGeom prst="roundRect">
            <a:avLst>
              <a:gd name="adj" fmla="val 50000"/>
            </a:avLst>
          </a:prstGeom>
          <a:solidFill>
            <a:srgbClr val="FFFFFF"/>
          </a:solidFill>
          <a:ln>
            <a:noFill/>
          </a:ln>
          <a:effectLst>
            <a:outerShdw blurRad="482600" dist="38100" dir="5400000" algn="t" rotWithShape="0">
              <a:srgbClr val="598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272896" y="1561922"/>
            <a:ext cx="3935144" cy="3734156"/>
          </a:xfrm>
          <a:prstGeom prst="rect">
            <a:avLst/>
          </a:prstGeom>
        </p:spPr>
      </p:pic>
      <p:sp>
        <p:nvSpPr>
          <p:cNvPr id="6" name="任意多边形: 形状 5"/>
          <p:cNvSpPr/>
          <p:nvPr/>
        </p:nvSpPr>
        <p:spPr>
          <a:xfrm>
            <a:off x="2" y="5416349"/>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solidFill>
            <a:srgbClr val="99B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7" name="任意多边形: 形状 6"/>
          <p:cNvSpPr/>
          <p:nvPr/>
        </p:nvSpPr>
        <p:spPr>
          <a:xfrm flipH="1">
            <a:off x="10327364" y="5385655"/>
            <a:ext cx="1864636" cy="1472345"/>
          </a:xfrm>
          <a:custGeom>
            <a:avLst/>
            <a:gdLst>
              <a:gd name="connsiteX0" fmla="*/ 0 w 1864636"/>
              <a:gd name="connsiteY0" fmla="*/ 0 h 1472345"/>
              <a:gd name="connsiteX1" fmla="*/ 196209 w 1864636"/>
              <a:gd name="connsiteY1" fmla="*/ 9908 h 1472345"/>
              <a:gd name="connsiteX2" fmla="*/ 1832759 w 1864636"/>
              <a:gd name="connsiteY2" fmla="*/ 1348374 h 1472345"/>
              <a:gd name="connsiteX3" fmla="*/ 1864636 w 1864636"/>
              <a:gd name="connsiteY3" fmla="*/ 1472345 h 1472345"/>
              <a:gd name="connsiteX4" fmla="*/ 0 w 1864636"/>
              <a:gd name="connsiteY4" fmla="*/ 1472345 h 1472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36" h="1472345">
                <a:moveTo>
                  <a:pt x="0" y="0"/>
                </a:moveTo>
                <a:lnTo>
                  <a:pt x="196209" y="9908"/>
                </a:lnTo>
                <a:cubicBezTo>
                  <a:pt x="970358" y="88527"/>
                  <a:pt x="1608477" y="627285"/>
                  <a:pt x="1832759" y="1348374"/>
                </a:cubicBezTo>
                <a:lnTo>
                  <a:pt x="1864636" y="1472345"/>
                </a:lnTo>
                <a:lnTo>
                  <a:pt x="0" y="1472345"/>
                </a:lnTo>
                <a:close/>
              </a:path>
            </a:pathLst>
          </a:custGeom>
          <a:gradFill>
            <a:gsLst>
              <a:gs pos="0">
                <a:srgbClr val="7D9FFF">
                  <a:alpha val="41000"/>
                </a:srgbClr>
              </a:gs>
              <a:gs pos="100000">
                <a:srgbClr val="5985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10" name="组合 9"/>
          <p:cNvGrpSpPr/>
          <p:nvPr/>
        </p:nvGrpSpPr>
        <p:grpSpPr>
          <a:xfrm>
            <a:off x="5972774" y="1977034"/>
            <a:ext cx="1688149" cy="1106805"/>
            <a:chOff x="5310665" y="1765500"/>
            <a:chExt cx="1688149" cy="1106805"/>
          </a:xfrm>
        </p:grpSpPr>
        <p:sp>
          <p:nvSpPr>
            <p:cNvPr id="11" name="文本框 10"/>
            <p:cNvSpPr txBox="1"/>
            <p:nvPr>
              <p:custDataLst>
                <p:tags r:id="rId2"/>
              </p:custDataLst>
            </p:nvPr>
          </p:nvSpPr>
          <p:spPr>
            <a:xfrm>
              <a:off x="5394485" y="1765500"/>
              <a:ext cx="1569085" cy="1106805"/>
            </a:xfrm>
            <a:prstGeom prst="rect">
              <a:avLst/>
            </a:prstGeom>
            <a:noFill/>
            <a:effectLst/>
          </p:spPr>
          <p:txBody>
            <a:bodyPr wrap="square" rtlCol="0">
              <a:spAutoFit/>
            </a:bodyPr>
            <a:lstStyle/>
            <a:p>
              <a:pPr lvl="0" algn="ctr">
                <a:defRPr/>
              </a:pPr>
              <a:r>
                <a:rPr lang="en-US" sz="6600" spc="37" dirty="0">
                  <a:ln w="11430"/>
                  <a:solidFill>
                    <a:srgbClr val="00B050"/>
                  </a:solidFill>
                  <a:latin typeface="字魂164号-方悦黑" panose="00000500000000000000" pitchFamily="2" charset="-122"/>
                  <a:ea typeface="字魂164号-方悦黑" panose="00000500000000000000" pitchFamily="2" charset="-122"/>
                  <a:cs typeface="+mn-ea"/>
                  <a:sym typeface="+mn-lt"/>
                </a:rPr>
                <a:t>02</a:t>
              </a:r>
              <a:endParaRPr lang="en-US" sz="6600" spc="37" dirty="0">
                <a:ln w="11430"/>
                <a:solidFill>
                  <a:schemeClr val="accent1"/>
                </a:solidFill>
                <a:latin typeface="字魂164号-方悦黑" panose="00000500000000000000" pitchFamily="2" charset="-122"/>
                <a:ea typeface="字魂164号-方悦黑" panose="00000500000000000000" pitchFamily="2" charset="-122"/>
                <a:cs typeface="+mn-ea"/>
                <a:sym typeface="+mn-lt"/>
              </a:endParaRPr>
            </a:p>
          </p:txBody>
        </p:sp>
        <p:sp>
          <p:nvSpPr>
            <p:cNvPr id="12" name="椭圆 11"/>
            <p:cNvSpPr/>
            <p:nvPr/>
          </p:nvSpPr>
          <p:spPr>
            <a:xfrm>
              <a:off x="5310665"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sp>
          <p:nvSpPr>
            <p:cNvPr id="24" name="椭圆 23"/>
            <p:cNvSpPr/>
            <p:nvPr/>
          </p:nvSpPr>
          <p:spPr>
            <a:xfrm>
              <a:off x="6763341" y="2195768"/>
              <a:ext cx="235473" cy="2354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Light" panose="020B0300000000000000" pitchFamily="34" charset="-122"/>
                <a:ea typeface="思源黑体 CN Light" panose="020B0300000000000000" pitchFamily="34" charset="-122"/>
              </a:endParaRPr>
            </a:p>
          </p:txBody>
        </p:sp>
      </p:grpSp>
      <p:sp>
        <p:nvSpPr>
          <p:cNvPr id="27" name="文本框 26"/>
          <p:cNvSpPr txBox="1"/>
          <p:nvPr>
            <p:custDataLst>
              <p:tags r:id="rId3"/>
            </p:custDataLst>
          </p:nvPr>
        </p:nvSpPr>
        <p:spPr>
          <a:xfrm>
            <a:off x="5768236" y="3078124"/>
            <a:ext cx="5321935" cy="1015663"/>
          </a:xfrm>
          <a:prstGeom prst="rect">
            <a:avLst/>
          </a:prstGeom>
          <a:noFill/>
          <a:effectLst/>
        </p:spPr>
        <p:txBody>
          <a:bodyPr wrap="square" rtlCol="0">
            <a:spAutoFit/>
            <a:scene3d>
              <a:camera prst="orthographicFront"/>
              <a:lightRig rig="threePt" dir="t"/>
            </a:scene3d>
            <a:sp3d contourW="12700"/>
          </a:bodyPr>
          <a:lstStyle/>
          <a:p>
            <a:pPr>
              <a:lnSpc>
                <a:spcPct val="100000"/>
              </a:lnSpc>
              <a:defRPr/>
            </a:pPr>
            <a:r>
              <a:rPr lang="zh-CN" altLang="en-US" sz="6000" b="1">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核心技术优势</a:t>
            </a:r>
            <a:endParaRPr lang="zh-CN" altLang="en-US" sz="6000" b="1" dirty="0">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28" name="直接连接符 27"/>
          <p:cNvCxnSpPr/>
          <p:nvPr>
            <p:custDataLst>
              <p:tags r:id="rId4"/>
            </p:custDataLst>
          </p:nvPr>
        </p:nvCxnSpPr>
        <p:spPr>
          <a:xfrm>
            <a:off x="5920100" y="4242312"/>
            <a:ext cx="5029007" cy="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5"/>
            </p:custDataLst>
          </p:nvPr>
        </p:nvSpPr>
        <p:spPr>
          <a:xfrm>
            <a:off x="5852056" y="4445712"/>
            <a:ext cx="4907280" cy="392430"/>
          </a:xfrm>
          <a:prstGeom prst="rect">
            <a:avLst/>
          </a:prstGeom>
          <a:noFill/>
        </p:spPr>
        <p:txBody>
          <a:bodyPr wrap="square" rtlCol="0">
            <a:spAutoFit/>
          </a:bodyPr>
          <a:lstStyle/>
          <a:p>
            <a:pPr algn="l">
              <a:lnSpc>
                <a:spcPct val="140000"/>
              </a:lnSpc>
            </a:pPr>
            <a:endParaRPr lang="en-US" altLang="zh-CN" sz="1400" dirty="0">
              <a:latin typeface="思源黑体 CN Light" panose="020B0300000000000000" pitchFamily="34" charset="-122"/>
              <a:ea typeface="思源黑体 CN Light" panose="020B0300000000000000" pitchFamily="34" charset="-122"/>
              <a:cs typeface="思源黑体 CN Light" panose="020B0300000000000000" pitchFamily="34"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bldLst>
      <p:bldP spid="29" grpId="0"/>
    </p:bldLst>
  </p:timing>
</p:sld>
</file>

<file path=ppt/tags/tag1.xml><?xml version="1.0" encoding="utf-8"?>
<p:tagLst xmlns:p="http://schemas.openxmlformats.org/presentationml/2006/main">
  <p:tag name="KSO_WM_UNIT_PLACING_PICTURE_USER_VIEWPORT" val="{&quot;height&quot;:1016,&quot;width&quot;:5183}"/>
</p:tagLst>
</file>

<file path=ppt/tags/tag10.xml><?xml version="1.0" encoding="utf-8"?>
<p:tagLst xmlns:p="http://schemas.openxmlformats.org/presentationml/2006/main">
  <p:tag name="KSO_WM_DIAGRAM_VIRTUALLY_FRAME" val="{&quot;height&quot;:277.85,&quot;left&quot;:495.0106299212598,&quot;top&quot;:154.04551181102363,&quot;width&quot;:749.539370078740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PA" val="v5.2.11"/>
  <p:tag name="RESOURCELIBID_ANIM" val="462"/>
</p:tagLst>
</file>

<file path=ppt/tags/tag106.xml><?xml version="1.0" encoding="utf-8"?>
<p:tagLst xmlns:p="http://schemas.openxmlformats.org/presentationml/2006/main">
  <p:tag name="PA" val="v5.2.11"/>
  <p:tag name="RESOURCELIBID_ANIM" val="462"/>
</p:tagLst>
</file>

<file path=ppt/tags/tag107.xml><?xml version="1.0" encoding="utf-8"?>
<p:tagLst xmlns:p="http://schemas.openxmlformats.org/presentationml/2006/main">
  <p:tag name="PA" val="v5.2.11"/>
  <p:tag name="RESOURCELIBID_ANIM" val="462"/>
</p:tagLst>
</file>

<file path=ppt/tags/tag108.xml><?xml version="1.0" encoding="utf-8"?>
<p:tagLst xmlns:p="http://schemas.openxmlformats.org/presentationml/2006/main">
  <p:tag name="PA" val="v5.2.11"/>
  <p:tag name="RESOURCELIBID_ANIM" val="462"/>
</p:tagLst>
</file>

<file path=ppt/tags/tag109.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10.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1.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2.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3.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4.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5.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6.xml><?xml version="1.0" encoding="utf-8"?>
<p:tagLst xmlns:p="http://schemas.openxmlformats.org/presentationml/2006/main">
  <p:tag name="KSO_WM_DIAGRAM_VIRTUALLY_FRAME" val="{&quot;height&quot;:141.69913385826777,&quot;left&quot;:78.30905511811024,&quot;top&quot;:292.8011023622047,&quot;width&quot;:412.85944881889765}"/>
</p:tagLst>
</file>

<file path=ppt/tags/tag117.xml><?xml version="1.0" encoding="utf-8"?>
<p:tagLst xmlns:p="http://schemas.openxmlformats.org/presentationml/2006/main">
  <p:tag name="KSO_WM_DIAGRAM_VIRTUALLY_FRAME" val="{&quot;height&quot;:318.65,&quot;left&quot;:88.6,&quot;top&quot;:82.45,&quot;width&quot;:811.45}"/>
</p:tagLst>
</file>

<file path=ppt/tags/tag118.xml><?xml version="1.0" encoding="utf-8"?>
<p:tagLst xmlns:p="http://schemas.openxmlformats.org/presentationml/2006/main">
  <p:tag name="KSO_WM_DIAGRAM_VIRTUALLY_FRAME" val="{&quot;height&quot;:318.65,&quot;left&quot;:88.6,&quot;top&quot;:82.45,&quot;width&quot;:811.45}"/>
</p:tagLst>
</file>

<file path=ppt/tags/tag119.xml><?xml version="1.0" encoding="utf-8"?>
<p:tagLst xmlns:p="http://schemas.openxmlformats.org/presentationml/2006/main">
  <p:tag name="KSO_WM_DIAGRAM_VIRTUALLY_FRAME" val="{&quot;height&quot;:318.65,&quot;left&quot;:88.6,&quot;top&quot;:82.45,&quot;width&quot;:811.45}"/>
</p:tagLst>
</file>

<file path=ppt/tags/tag12.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120.xml><?xml version="1.0" encoding="utf-8"?>
<p:tagLst xmlns:p="http://schemas.openxmlformats.org/presentationml/2006/main">
  <p:tag name="KSO_WM_DIAGRAM_VIRTUALLY_FRAME" val="{&quot;height&quot;:318.65,&quot;left&quot;:88.6,&quot;top&quot;:82.45,&quot;width&quot;:811.45}"/>
</p:tagLst>
</file>

<file path=ppt/tags/tag121.xml><?xml version="1.0" encoding="utf-8"?>
<p:tagLst xmlns:p="http://schemas.openxmlformats.org/presentationml/2006/main">
  <p:tag name="KSO_WM_DIAGRAM_VIRTUALLY_FRAME" val="{&quot;height&quot;:318.65,&quot;left&quot;:88.6,&quot;top&quot;:82.45,&quot;width&quot;:811.45}"/>
</p:tagLst>
</file>

<file path=ppt/tags/tag122.xml><?xml version="1.0" encoding="utf-8"?>
<p:tagLst xmlns:p="http://schemas.openxmlformats.org/presentationml/2006/main">
  <p:tag name="KSO_WM_DIAGRAM_VIRTUALLY_FRAME" val="{&quot;height&quot;:318.65,&quot;left&quot;:88.6,&quot;top&quot;:82.45,&quot;width&quot;:811.45}"/>
</p:tagLst>
</file>

<file path=ppt/tags/tag123.xml><?xml version="1.0" encoding="utf-8"?>
<p:tagLst xmlns:p="http://schemas.openxmlformats.org/presentationml/2006/main">
  <p:tag name="KSO_WM_DIAGRAM_VIRTUALLY_FRAME" val="{&quot;height&quot;:318.65,&quot;left&quot;:88.6,&quot;top&quot;:82.45,&quot;width&quot;:811.45}"/>
</p:tagLst>
</file>

<file path=ppt/tags/tag124.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25.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26.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27.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28.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29.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xml><?xml version="1.0" encoding="utf-8"?>
<p:tagLst xmlns:p="http://schemas.openxmlformats.org/presentationml/2006/main">
  <p:tag name="PA" val="v5.2.11"/>
  <p:tag name="RESOURCELIBID_ANIM" val="462"/>
</p:tagLst>
</file>

<file path=ppt/tags/tag130.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1.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2.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3.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4.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5.xml><?xml version="1.0" encoding="utf-8"?>
<p:tagLst xmlns:p="http://schemas.openxmlformats.org/presentationml/2006/main">
  <p:tag name="KSO_WM_DIAGRAM_VIRTUALLY_FRAME" val="{&quot;height&quot;:378.73248031496064,&quot;left&quot;:79.89909575126971,&quot;top&quot;:114.46751968503936,&quot;width&quot;:795.1009042487303}"/>
</p:tagLst>
</file>

<file path=ppt/tags/tag136.xml><?xml version="1.0" encoding="utf-8"?>
<p:tagLst xmlns:p="http://schemas.openxmlformats.org/presentationml/2006/main">
  <p:tag name="KSO_WM_DIAGRAM_VIRTUALLY_FRAME" val="{&quot;height&quot;:249.36582677165356,&quot;left&quot;:52,&quot;top&quot;:233.63417322834644,&quot;width&quot;:854.9999212598425}"/>
</p:tagLst>
</file>

<file path=ppt/tags/tag137.xml><?xml version="1.0" encoding="utf-8"?>
<p:tagLst xmlns:p="http://schemas.openxmlformats.org/presentationml/2006/main">
  <p:tag name="KSO_WM_DIAGRAM_VIRTUALLY_FRAME" val="{&quot;height&quot;:249.36582677165356,&quot;left&quot;:52,&quot;top&quot;:233.63417322834644,&quot;width&quot;:854.9999212598425}"/>
</p:tagLst>
</file>

<file path=ppt/tags/tag138.xml><?xml version="1.0" encoding="utf-8"?>
<p:tagLst xmlns:p="http://schemas.openxmlformats.org/presentationml/2006/main">
  <p:tag name="KSO_WM_DIAGRAM_VIRTUALLY_FRAME" val="{&quot;height&quot;:249.36582677165356,&quot;left&quot;:52,&quot;top&quot;:233.63417322834644,&quot;width&quot;:854.9999212598425}"/>
</p:tagLst>
</file>

<file path=ppt/tags/tag139.xml><?xml version="1.0" encoding="utf-8"?>
<p:tagLst xmlns:p="http://schemas.openxmlformats.org/presentationml/2006/main">
  <p:tag name="KSO_WM_DIAGRAM_VIRTUALLY_FRAME" val="{&quot;height&quot;:249.36582677165356,&quot;left&quot;:52,&quot;top&quot;:233.63417322834644,&quot;width&quot;:854.9999212598425}"/>
</p:tagLst>
</file>

<file path=ppt/tags/tag14.xml><?xml version="1.0" encoding="utf-8"?>
<p:tagLst xmlns:p="http://schemas.openxmlformats.org/presentationml/2006/main">
  <p:tag name="PA" val="v5.2.11"/>
  <p:tag name="RESOURCELIBID_ANIM" val="462"/>
</p:tagLst>
</file>

<file path=ppt/tags/tag140.xml><?xml version="1.0" encoding="utf-8"?>
<p:tagLst xmlns:p="http://schemas.openxmlformats.org/presentationml/2006/main">
  <p:tag name="KSO_WM_DIAGRAM_VIRTUALLY_FRAME" val="{&quot;height&quot;:249.36582677165356,&quot;left&quot;:52,&quot;top&quot;:233.63417322834644,&quot;width&quot;:854.9999212598425}"/>
</p:tagLst>
</file>

<file path=ppt/tags/tag141.xml><?xml version="1.0" encoding="utf-8"?>
<p:tagLst xmlns:p="http://schemas.openxmlformats.org/presentationml/2006/main">
  <p:tag name="KSO_WM_DIAGRAM_VIRTUALLY_FRAME" val="{&quot;height&quot;:249.36582677165356,&quot;left&quot;:52,&quot;top&quot;:233.63417322834644,&quot;width&quot;:854.9999212598425}"/>
</p:tagLst>
</file>

<file path=ppt/tags/tag142.xml><?xml version="1.0" encoding="utf-8"?>
<p:tagLst xmlns:p="http://schemas.openxmlformats.org/presentationml/2006/main">
  <p:tag name="KSO_WM_DIAGRAM_VIRTUALLY_FRAME" val="{&quot;height&quot;:249.36582677165356,&quot;left&quot;:52,&quot;top&quot;:233.63417322834644,&quot;width&quot;:854.9999212598425}"/>
</p:tagLst>
</file>

<file path=ppt/tags/tag143.xml><?xml version="1.0" encoding="utf-8"?>
<p:tagLst xmlns:p="http://schemas.openxmlformats.org/presentationml/2006/main">
  <p:tag name="KSO_WM_DIAGRAM_VIRTUALLY_FRAME" val="{&quot;height&quot;:249.36582677165356,&quot;left&quot;:52,&quot;top&quot;:233.63417322834644,&quot;width&quot;:854.9999212598425}"/>
</p:tagLst>
</file>

<file path=ppt/tags/tag144.xml><?xml version="1.0" encoding="utf-8"?>
<p:tagLst xmlns:p="http://schemas.openxmlformats.org/presentationml/2006/main">
  <p:tag name="KSO_WM_DIAGRAM_VIRTUALLY_FRAME" val="{&quot;height&quot;:249.36582677165356,&quot;left&quot;:52,&quot;top&quot;:233.63417322834644,&quot;width&quot;:854.9999212598425}"/>
</p:tagLst>
</file>

<file path=ppt/tags/tag145.xml><?xml version="1.0" encoding="utf-8"?>
<p:tagLst xmlns:p="http://schemas.openxmlformats.org/presentationml/2006/main">
  <p:tag name="KSO_WM_DIAGRAM_VIRTUALLY_FRAME" val="{&quot;height&quot;:249.36582677165356,&quot;left&quot;:52,&quot;top&quot;:233.63417322834644,&quot;width&quot;:854.9999212598425}"/>
</p:tagLst>
</file>

<file path=ppt/tags/tag146.xml><?xml version="1.0" encoding="utf-8"?>
<p:tagLst xmlns:p="http://schemas.openxmlformats.org/presentationml/2006/main">
  <p:tag name="KSO_WM_DIAGRAM_VIRTUALLY_FRAME" val="{&quot;height&quot;:249.36582677165356,&quot;left&quot;:52,&quot;top&quot;:233.63417322834644,&quot;width&quot;:854.9999212598425}"/>
</p:tagLst>
</file>

<file path=ppt/tags/tag147.xml><?xml version="1.0" encoding="utf-8"?>
<p:tagLst xmlns:p="http://schemas.openxmlformats.org/presentationml/2006/main">
  <p:tag name="KSO_WM_DIAGRAM_VIRTUALLY_FRAME" val="{&quot;height&quot;:249.36582677165356,&quot;left&quot;:52,&quot;top&quot;:233.63417322834644,&quot;width&quot;:854.9999212598425}"/>
</p:tagLst>
</file>

<file path=ppt/tags/tag148.xml><?xml version="1.0" encoding="utf-8"?>
<p:tagLst xmlns:p="http://schemas.openxmlformats.org/presentationml/2006/main">
  <p:tag name="KSO_WM_DIAGRAM_VIRTUALLY_FRAME" val="{&quot;height&quot;:249.36582677165356,&quot;left&quot;:52,&quot;top&quot;:233.63417322834644,&quot;width&quot;:854.9999212598425}"/>
</p:tagLst>
</file>

<file path=ppt/tags/tag149.xml><?xml version="1.0" encoding="utf-8"?>
<p:tagLst xmlns:p="http://schemas.openxmlformats.org/presentationml/2006/main">
  <p:tag name="KSO_WM_DIAGRAM_VIRTUALLY_FRAME" val="{&quot;height&quot;:249.36582677165356,&quot;left&quot;:52,&quot;top&quot;:233.63417322834644,&quot;width&quot;:854.9999212598425}"/>
</p:tagLst>
</file>

<file path=ppt/tags/tag15.xml><?xml version="1.0" encoding="utf-8"?>
<p:tagLst xmlns:p="http://schemas.openxmlformats.org/presentationml/2006/main">
  <p:tag name="PA" val="v5.2.11"/>
  <p:tag name="RESOURCELIBID_ANIM" val="462"/>
</p:tagLst>
</file>

<file path=ppt/tags/tag150.xml><?xml version="1.0" encoding="utf-8"?>
<p:tagLst xmlns:p="http://schemas.openxmlformats.org/presentationml/2006/main">
  <p:tag name="KSO_WM_DIAGRAM_VIRTUALLY_FRAME" val="{&quot;height&quot;:249.36582677165356,&quot;left&quot;:52,&quot;top&quot;:233.63417322834644,&quot;width&quot;:854.9999212598425}"/>
</p:tagLst>
</file>

<file path=ppt/tags/tag151.xml><?xml version="1.0" encoding="utf-8"?>
<p:tagLst xmlns:p="http://schemas.openxmlformats.org/presentationml/2006/main">
  <p:tag name="KSO_WM_DIAGRAM_VIRTUALLY_FRAME" val="{&quot;height&quot;:249.36582677165356,&quot;left&quot;:52,&quot;top&quot;:233.63417322834644,&quot;width&quot;:854.9999212598425}"/>
</p:tagLst>
</file>

<file path=ppt/tags/tag152.xml><?xml version="1.0" encoding="utf-8"?>
<p:tagLst xmlns:p="http://schemas.openxmlformats.org/presentationml/2006/main">
  <p:tag name="KSO_WM_DIAGRAM_VIRTUALLY_FRAME" val="{&quot;height&quot;:249.36582677165356,&quot;left&quot;:52,&quot;top&quot;:233.63417322834644,&quot;width&quot;:854.9999212598425}"/>
</p:tagLst>
</file>

<file path=ppt/tags/tag153.xml><?xml version="1.0" encoding="utf-8"?>
<p:tagLst xmlns:p="http://schemas.openxmlformats.org/presentationml/2006/main">
  <p:tag name="KSO_WM_DIAGRAM_VIRTUALLY_FRAME" val="{&quot;height&quot;:249.36582677165356,&quot;left&quot;:52,&quot;top&quot;:233.63417322834644,&quot;width&quot;:854.9999212598425}"/>
</p:tagLst>
</file>

<file path=ppt/tags/tag154.xml><?xml version="1.0" encoding="utf-8"?>
<p:tagLst xmlns:p="http://schemas.openxmlformats.org/presentationml/2006/main">
  <p:tag name="KSO_WM_DIAGRAM_VIRTUALLY_FRAME" val="{&quot;height&quot;:249.36582677165356,&quot;left&quot;:52,&quot;top&quot;:233.63417322834644,&quot;width&quot;:854.9999212598425}"/>
</p:tagLst>
</file>

<file path=ppt/tags/tag155.xml><?xml version="1.0" encoding="utf-8"?>
<p:tagLst xmlns:p="http://schemas.openxmlformats.org/presentationml/2006/main">
  <p:tag name="KSO_WM_DIAGRAM_VIRTUALLY_FRAME" val="{&quot;height&quot;:249.36582677165356,&quot;left&quot;:52,&quot;top&quot;:233.63417322834644,&quot;width&quot;:854.9999212598425}"/>
</p:tagLst>
</file>

<file path=ppt/tags/tag156.xml><?xml version="1.0" encoding="utf-8"?>
<p:tagLst xmlns:p="http://schemas.openxmlformats.org/presentationml/2006/main">
  <p:tag name="KSO_WM_DIAGRAM_VIRTUALLY_FRAME" val="{&quot;height&quot;:249.36582677165356,&quot;left&quot;:52,&quot;top&quot;:233.63417322834644,&quot;width&quot;:854.9999212598425}"/>
</p:tagLst>
</file>

<file path=ppt/tags/tag157.xml><?xml version="1.0" encoding="utf-8"?>
<p:tagLst xmlns:p="http://schemas.openxmlformats.org/presentationml/2006/main">
  <p:tag name="KSO_WM_DIAGRAM_VIRTUALLY_FRAME" val="{&quot;height&quot;:249.36582677165356,&quot;left&quot;:52,&quot;top&quot;:233.63417322834644,&quot;width&quot;:854.9999212598425}"/>
</p:tagLst>
</file>

<file path=ppt/tags/tag158.xml><?xml version="1.0" encoding="utf-8"?>
<p:tagLst xmlns:p="http://schemas.openxmlformats.org/presentationml/2006/main">
  <p:tag name="KSO_WM_DIAGRAM_VIRTUALLY_FRAME" val="{&quot;height&quot;:249.36582677165356,&quot;left&quot;:52,&quot;top&quot;:233.63417322834644,&quot;width&quot;:854.9999212598425}"/>
</p:tagLst>
</file>

<file path=ppt/tags/tag159.xml><?xml version="1.0" encoding="utf-8"?>
<p:tagLst xmlns:p="http://schemas.openxmlformats.org/presentationml/2006/main">
  <p:tag name="PA" val="v5.2.11"/>
  <p:tag name="RESOURCELIBID_ANIM" val="462"/>
</p:tagLst>
</file>

<file path=ppt/tags/tag16.xml><?xml version="1.0" encoding="utf-8"?>
<p:tagLst xmlns:p="http://schemas.openxmlformats.org/presentationml/2006/main">
  <p:tag name="PA" val="v5.2.11"/>
  <p:tag name="RESOURCELIBID_ANIM" val="462"/>
</p:tagLst>
</file>

<file path=ppt/tags/tag160.xml><?xml version="1.0" encoding="utf-8"?>
<p:tagLst xmlns:p="http://schemas.openxmlformats.org/presentationml/2006/main">
  <p:tag name="PA" val="v5.2.11"/>
  <p:tag name="RESOURCELIBID_ANIM" val="462"/>
</p:tagLst>
</file>

<file path=ppt/tags/tag161.xml><?xml version="1.0" encoding="utf-8"?>
<p:tagLst xmlns:p="http://schemas.openxmlformats.org/presentationml/2006/main">
  <p:tag name="PA" val="v5.2.11"/>
  <p:tag name="RESOURCELIBID_ANIM" val="462"/>
</p:tagLst>
</file>

<file path=ppt/tags/tag162.xml><?xml version="1.0" encoding="utf-8"?>
<p:tagLst xmlns:p="http://schemas.openxmlformats.org/presentationml/2006/main">
  <p:tag name="PA" val="v5.2.11"/>
  <p:tag name="RESOURCELIBID_ANIM" val="462"/>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PA" val="v5.2.11"/>
  <p:tag name="RESOURCELIBID_ANIM" val="462"/>
</p:tagLst>
</file>

<file path=ppt/tags/tag167.xml><?xml version="1.0" encoding="utf-8"?>
<p:tagLst xmlns:p="http://schemas.openxmlformats.org/presentationml/2006/main">
  <p:tag name="PA" val="v5.2.11"/>
  <p:tag name="RESOURCELIBID_ANIM" val="462"/>
</p:tagLst>
</file>

<file path=ppt/tags/tag168.xml><?xml version="1.0" encoding="utf-8"?>
<p:tagLst xmlns:p="http://schemas.openxmlformats.org/presentationml/2006/main">
  <p:tag name="PA" val="v5.2.11"/>
  <p:tag name="RESOURCELIBID_ANIM" val="462"/>
</p:tagLst>
</file>

<file path=ppt/tags/tag169.xml><?xml version="1.0" encoding="utf-8"?>
<p:tagLst xmlns:p="http://schemas.openxmlformats.org/presentationml/2006/main">
  <p:tag name="PA" val="v5.2.11"/>
  <p:tag name="RESOURCELIBID_ANIM" val="462"/>
</p:tagLst>
</file>

<file path=ppt/tags/tag17.xml><?xml version="1.0" encoding="utf-8"?>
<p:tagLst xmlns:p="http://schemas.openxmlformats.org/presentationml/2006/main">
  <p:tag name="KSO_WM_DIAGRAM_VIRTUALLY_FRAME" val="{&quot;height&quot;:277.85,&quot;left&quot;:495.0106299212598,&quot;top&quot;:154.04551181102363,&quot;width&quot;:749.539370078740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COPY_WM" val="-102.1874_20.65756_Freeform 921"/>
</p:tagLst>
</file>

<file path=ppt/tags/tag175.xml><?xml version="1.0" encoding="utf-8"?>
<p:tagLst xmlns:p="http://schemas.openxmlformats.org/presentationml/2006/main">
  <p:tag name="COPY_WM" val="-102.1874_20.65756_Freeform 921"/>
</p:tagLst>
</file>

<file path=ppt/tags/tag176.xml><?xml version="1.0" encoding="utf-8"?>
<p:tagLst xmlns:p="http://schemas.openxmlformats.org/presentationml/2006/main">
  <p:tag name="COPY_WM" val="-102.1874_20.65756_Freeform 921"/>
</p:tagLst>
</file>

<file path=ppt/tags/tag177.xml><?xml version="1.0" encoding="utf-8"?>
<p:tagLst xmlns:p="http://schemas.openxmlformats.org/presentationml/2006/main">
  <p:tag name="PA" val="v5.2.11"/>
  <p:tag name="RESOURCELIBID_ANIM" val="462"/>
</p:tagLst>
</file>

<file path=ppt/tags/tag178.xml><?xml version="1.0" encoding="utf-8"?>
<p:tagLst xmlns:p="http://schemas.openxmlformats.org/presentationml/2006/main">
  <p:tag name="PA" val="v5.2.11"/>
  <p:tag name="RESOURCELIBID_ANIM" val="462"/>
</p:tagLst>
</file>

<file path=ppt/tags/tag179.xml><?xml version="1.0" encoding="utf-8"?>
<p:tagLst xmlns:p="http://schemas.openxmlformats.org/presentationml/2006/main">
  <p:tag name="PA" val="v5.2.11"/>
  <p:tag name="RESOURCELIBID_ANIM" val="462"/>
</p:tagLst>
</file>

<file path=ppt/tags/tag18.xml><?xml version="1.0" encoding="utf-8"?>
<p:tagLst xmlns:p="http://schemas.openxmlformats.org/presentationml/2006/main">
  <p:tag name="KSO_WM_DIAGRAM_VIRTUALLY_FRAME" val="{&quot;height&quot;:277.85,&quot;left&quot;:495.0106299212598,&quot;top&quot;:154.04551181102363,&quot;width&quot;:749.5393700787401}"/>
</p:tagLst>
</file>

<file path=ppt/tags/tag180.xml><?xml version="1.0" encoding="utf-8"?>
<p:tagLst xmlns:p="http://schemas.openxmlformats.org/presentationml/2006/main">
  <p:tag name="PA" val="v5.2.11"/>
  <p:tag name="RESOURCELIBID_ANIM" val="462"/>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commondata" val="eyJoZGlkIjoiZDZlMWNmOTI1ODY4MDljODcyMmY3NjM0N2NjNDY2YmQifQ=="/>
</p:tagLst>
</file>

<file path=ppt/tags/tag19.xml><?xml version="1.0" encoding="utf-8"?>
<p:tagLst xmlns:p="http://schemas.openxmlformats.org/presentationml/2006/main">
  <p:tag name="KSO_WM_DIAGRAM_VIRTUALLY_FRAME" val="{&quot;height&quot;:277.85,&quot;left&quot;:495.0106299212598,&quot;top&quot;:154.04551181102363,&quot;width&quot;:749.5393700787401}"/>
</p:tagLst>
</file>

<file path=ppt/tags/tag2.xml><?xml version="1.0" encoding="utf-8"?>
<p:tagLst xmlns:p="http://schemas.openxmlformats.org/presentationml/2006/main">
  <p:tag name="KSO_WM_UNIT_PLACING_PICTURE_USER_VIEWPORT" val="{&quot;height&quot;:483,&quot;width&quot;:2639}"/>
</p:tagLst>
</file>

<file path=ppt/tags/tag20.xml><?xml version="1.0" encoding="utf-8"?>
<p:tagLst xmlns:p="http://schemas.openxmlformats.org/presentationml/2006/main">
  <p:tag name="KSO_WM_DIAGRAM_VIRTUALLY_FRAME" val="{&quot;height&quot;:277.85,&quot;left&quot;:495.0106299212598,&quot;top&quot;:154.04551181102363,&quot;width&quot;:749.5393700787401}"/>
</p:tagLst>
</file>

<file path=ppt/tags/tag21.xml><?xml version="1.0" encoding="utf-8"?>
<p:tagLst xmlns:p="http://schemas.openxmlformats.org/presentationml/2006/main">
  <p:tag name="KSO_WM_DIAGRAM_VIRTUALLY_FRAME" val="{&quot;height&quot;:277.85,&quot;left&quot;:495.0106299212598,&quot;top&quot;:154.04551181102363,&quot;width&quot;:749.5393700787401}"/>
</p:tagLst>
</file>

<file path=ppt/tags/tag22.xml><?xml version="1.0" encoding="utf-8"?>
<p:tagLst xmlns:p="http://schemas.openxmlformats.org/presentationml/2006/main">
  <p:tag name="KSO_WM_DIAGRAM_VIRTUALLY_FRAME" val="{&quot;height&quot;:277.85,&quot;left&quot;:495.0106299212598,&quot;top&quot;:154.04551181102363,&quot;width&quot;:749.5393700787401}"/>
</p:tagLst>
</file>

<file path=ppt/tags/tag23.xml><?xml version="1.0" encoding="utf-8"?>
<p:tagLst xmlns:p="http://schemas.openxmlformats.org/presentationml/2006/main">
  <p:tag name="KSO_WM_BEAUTIFY_FLAG" val=""/>
  <p:tag name="KSO_WM_DIAGRAM_VIRTUALLY_FRAME" val="{&quot;height&quot;:277.85,&quot;left&quot;:495.0106299212598,&quot;top&quot;:154.04551181102363,&quot;width&quot;:749.5393700787401}"/>
</p:tagLst>
</file>

<file path=ppt/tags/tag24.xml><?xml version="1.0" encoding="utf-8"?>
<p:tagLst xmlns:p="http://schemas.openxmlformats.org/presentationml/2006/main">
  <p:tag name="PA" val="v5.2.11"/>
  <p:tag name="RESOURCELIBID_ANIM" val="462"/>
</p:tagLst>
</file>

<file path=ppt/tags/tag25.xml><?xml version="1.0" encoding="utf-8"?>
<p:tagLst xmlns:p="http://schemas.openxmlformats.org/presentationml/2006/main">
  <p:tag name="PA" val="v5.2.11"/>
  <p:tag name="RESOURCELIBID_ANIM" val="462"/>
</p:tagLst>
</file>

<file path=ppt/tags/tag26.xml><?xml version="1.0" encoding="utf-8"?>
<p:tagLst xmlns:p="http://schemas.openxmlformats.org/presentationml/2006/main">
  <p:tag name="PA" val="v5.2.11"/>
  <p:tag name="RESOURCELIBID_ANIM" val="462"/>
</p:tagLst>
</file>

<file path=ppt/tags/tag27.xml><?xml version="1.0" encoding="utf-8"?>
<p:tagLst xmlns:p="http://schemas.openxmlformats.org/presentationml/2006/main">
  <p:tag name="PA" val="v5.2.11"/>
  <p:tag name="RESOURCELIBID_ANIM" val="462"/>
</p:tagLst>
</file>

<file path=ppt/tags/tag28.xml><?xml version="1.0" encoding="utf-8"?>
<p:tagLst xmlns:p="http://schemas.openxmlformats.org/presentationml/2006/main">
  <p:tag name="PA" val="v5.2.11"/>
  <p:tag name="RESOURCELIBID_ANIM" val="462"/>
</p:tagLst>
</file>

<file path=ppt/tags/tag29.xml><?xml version="1.0" encoding="utf-8"?>
<p:tagLst xmlns:p="http://schemas.openxmlformats.org/presentationml/2006/main">
  <p:tag name="PA" val="v5.2.11"/>
  <p:tag name="RESOURCELIBID_ANIM" val="462"/>
</p:tagLst>
</file>

<file path=ppt/tags/tag3.xml><?xml version="1.0" encoding="utf-8"?>
<p:tagLst xmlns:p="http://schemas.openxmlformats.org/presentationml/2006/main">
  <p:tag name="KSO_WM_DIAGRAM_VIRTUALLY_FRAME" val="{&quot;height&quot;:277.85,&quot;left&quot;:495.0106299212598,&quot;top&quot;:154.04551181102363,&quot;width&quot;:749.5393700787401}"/>
</p:tagLst>
</file>

<file path=ppt/tags/tag30.xml><?xml version="1.0" encoding="utf-8"?>
<p:tagLst xmlns:p="http://schemas.openxmlformats.org/presentationml/2006/main">
  <p:tag name="PA" val="v5.2.11"/>
  <p:tag name="RESOURCELIBID_ANIM" val="462"/>
</p:tagLst>
</file>

<file path=ppt/tags/tag31.xml><?xml version="1.0" encoding="utf-8"?>
<p:tagLst xmlns:p="http://schemas.openxmlformats.org/presentationml/2006/main">
  <p:tag name="PA" val="v5.2.11"/>
  <p:tag name="RESOURCELIBID_ANIM" val="462"/>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77.85,&quot;left&quot;:495.0106299212598,&quot;top&quot;:154.04551181102363,&quot;width&quot;:749.53937007874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77.85,&quot;left&quot;:495.0106299212598,&quot;top&quot;:154.04551181102363,&quot;width&quot;:749.539370078740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77.85,&quot;left&quot;:495.0106299212598,&quot;top&quot;:154.04551181102363,&quot;width&quot;:749.539370078740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77.85,&quot;left&quot;:495.0106299212598,&quot;top&quot;:154.04551181102363,&quot;width&quot;:749.539370078740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77.85,&quot;left&quot;:495.0106299212598,&quot;top&quot;:154.04551181102363,&quot;width&quot;:749.539370078740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77.85,&quot;left&quot;:495.0106299212598,&quot;top&quot;:154.04551181102363,&quot;width&quot;:749.539370078740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凡亿绿色">
      <a:dk1>
        <a:sysClr val="windowText" lastClr="000000"/>
      </a:dk1>
      <a:lt1>
        <a:sysClr val="window" lastClr="FFFFFF"/>
      </a:lt1>
      <a:dk2>
        <a:srgbClr val="44546A"/>
      </a:dk2>
      <a:lt2>
        <a:srgbClr val="E7E6E6"/>
      </a:lt2>
      <a:accent1>
        <a:srgbClr val="4DA937"/>
      </a:accent1>
      <a:accent2>
        <a:srgbClr val="6CC856"/>
      </a:accent2>
      <a:accent3>
        <a:srgbClr val="94D784"/>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91425" tIns="45700" rIns="91425" bIns="45700" anchor="t" anchorCtr="0" forceAA="0">
        <a:noAutofit/>
      </a:bodyPr>
      <a:lstStyle>
        <a:defPPr marL="171450" marR="0" lvl="0" indent="-171450" algn="l" rtl="0">
          <a:lnSpc>
            <a:spcPct val="150000"/>
          </a:lnSpc>
          <a:spcBef>
            <a:spcPts val="0"/>
          </a:spcBef>
          <a:spcAft>
            <a:spcPts val="0"/>
          </a:spcAft>
          <a:buClr>
            <a:schemeClr val="lt1"/>
          </a:buClr>
          <a:buSzPts val="1400"/>
          <a:buFont typeface="Arial" panose="020B0604020202020204"/>
          <a:buChar char="•"/>
          <a:defRPr lang="en-US" sz="1400" b="0" i="0">
            <a:solidFill>
              <a:schemeClr val="tx1"/>
            </a:solidFill>
            <a:latin typeface="微软雅黑" panose="020B0503020204020204" charset="-122"/>
            <a:ea typeface="微软雅黑" panose="020B0503020204020204" charset="-122"/>
            <a:cs typeface="Arial" panose="020B0604020202020204"/>
            <a:sym typeface="Arial" panose="020B0604020202020204"/>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5133</Words>
  <Application>WPS 演示</Application>
  <PresentationFormat>宽屏</PresentationFormat>
  <Paragraphs>655</Paragraphs>
  <Slides>34</Slides>
  <Notes>3</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34</vt:i4>
      </vt:variant>
    </vt:vector>
  </HeadingPairs>
  <TitlesOfParts>
    <vt:vector size="72" baseType="lpstr">
      <vt:lpstr>Arial</vt:lpstr>
      <vt:lpstr>宋体</vt:lpstr>
      <vt:lpstr>Wingdings</vt:lpstr>
      <vt:lpstr>Arial</vt:lpstr>
      <vt:lpstr>微软雅黑</vt:lpstr>
      <vt:lpstr>Agency FB</vt:lpstr>
      <vt:lpstr>Trebuchet MS</vt:lpstr>
      <vt:lpstr>Adobe 宋体 Std L</vt:lpstr>
      <vt:lpstr>Open Sans</vt:lpstr>
      <vt:lpstr>Segoe Print</vt:lpstr>
      <vt:lpstr>Montserrat Medium</vt:lpstr>
      <vt:lpstr>Montserrat</vt:lpstr>
      <vt:lpstr>思源黑体 CN Medium</vt:lpstr>
      <vt:lpstr>思源黑体 CN Normal</vt:lpstr>
      <vt:lpstr>黑体</vt:lpstr>
      <vt:lpstr>思源黑体 CN Light</vt:lpstr>
      <vt:lpstr>字魂164号-方悦黑</vt:lpstr>
      <vt:lpstr>思源黑体 CN Bold</vt:lpstr>
      <vt:lpstr>思源黑体 CN Normal</vt:lpstr>
      <vt:lpstr>思源黑体 CN Regular</vt:lpstr>
      <vt:lpstr>Arial Unicode MS</vt:lpstr>
      <vt:lpstr>思源黑体 CN Bold</vt:lpstr>
      <vt:lpstr>Arial Unicode MS</vt:lpstr>
      <vt:lpstr>等线</vt:lpstr>
      <vt:lpstr>微软雅黑</vt:lpstr>
      <vt:lpstr>华文楷体</vt:lpstr>
      <vt:lpstr>Calibri</vt:lpstr>
      <vt:lpstr>楷体</vt:lpstr>
      <vt:lpstr>仿宋</vt:lpstr>
      <vt:lpstr>MiSans</vt:lpstr>
      <vt:lpstr>OPPOSans H</vt:lpstr>
      <vt:lpstr>Open Sans</vt:lpstr>
      <vt:lpstr>华文隶书</vt:lpstr>
      <vt:lpstr>华文行楷</vt:lpstr>
      <vt:lpstr>汉仪雪君体简</vt:lpstr>
      <vt:lpstr>方正舒体</vt:lpstr>
      <vt:lpstr>方正粗黑宋简体</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莹莹</dc:creator>
  <cp:lastModifiedBy>61大人的小宝贝</cp:lastModifiedBy>
  <cp:revision>615</cp:revision>
  <dcterms:created xsi:type="dcterms:W3CDTF">2020-04-29T01:50:00Z</dcterms:created>
  <dcterms:modified xsi:type="dcterms:W3CDTF">2024-04-07T11:02:45Z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46D16DD6289845F0A6057FC02A3743A6_13</vt:lpwstr>
  </property>
  <property fmtid="{D5CDD505-2E9C-101B-9397-08002B2CF9AE}" pid="3" name="KSOProductBuildVer">
    <vt:lpwstr>2052-12.1.0.16388</vt:lpwstr>
  </property>
</Properties>
</file>